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2" r:id="rId4"/>
    <p:sldId id="325" r:id="rId5"/>
    <p:sldId id="373" r:id="rId6"/>
    <p:sldId id="374" r:id="rId7"/>
    <p:sldId id="309" r:id="rId8"/>
    <p:sldId id="315" r:id="rId9"/>
    <p:sldId id="379" r:id="rId10"/>
    <p:sldId id="380" r:id="rId11"/>
    <p:sldId id="375" r:id="rId12"/>
    <p:sldId id="382" r:id="rId13"/>
    <p:sldId id="368" r:id="rId14"/>
    <p:sldId id="258" r:id="rId15"/>
    <p:sldId id="333" r:id="rId16"/>
    <p:sldId id="372" r:id="rId17"/>
    <p:sldId id="276" r:id="rId18"/>
    <p:sldId id="330" r:id="rId19"/>
    <p:sldId id="358" r:id="rId20"/>
    <p:sldId id="318" r:id="rId21"/>
    <p:sldId id="332" r:id="rId22"/>
    <p:sldId id="319" r:id="rId23"/>
    <p:sldId id="377" r:id="rId24"/>
    <p:sldId id="335" r:id="rId25"/>
    <p:sldId id="354" r:id="rId26"/>
    <p:sldId id="350" r:id="rId27"/>
    <p:sldId id="353" r:id="rId28"/>
    <p:sldId id="336" r:id="rId29"/>
    <p:sldId id="341" r:id="rId30"/>
    <p:sldId id="334" r:id="rId31"/>
    <p:sldId id="349" r:id="rId32"/>
    <p:sldId id="345" r:id="rId33"/>
    <p:sldId id="344" r:id="rId34"/>
    <p:sldId id="348" r:id="rId35"/>
    <p:sldId id="346" r:id="rId36"/>
    <p:sldId id="347" r:id="rId37"/>
    <p:sldId id="320" r:id="rId38"/>
    <p:sldId id="321" r:id="rId39"/>
    <p:sldId id="351" r:id="rId40"/>
    <p:sldId id="361" r:id="rId41"/>
    <p:sldId id="360" r:id="rId42"/>
    <p:sldId id="362" r:id="rId43"/>
    <p:sldId id="352" r:id="rId44"/>
    <p:sldId id="365" r:id="rId45"/>
    <p:sldId id="367" r:id="rId46"/>
    <p:sldId id="311" r:id="rId47"/>
    <p:sldId id="317" r:id="rId48"/>
    <p:sldId id="370" r:id="rId49"/>
    <p:sldId id="371" r:id="rId50"/>
    <p:sldId id="378" r:id="rId51"/>
    <p:sldId id="381" r:id="rId52"/>
    <p:sldId id="265" r:id="rId53"/>
    <p:sldId id="322" r:id="rId54"/>
    <p:sldId id="323" r:id="rId55"/>
    <p:sldId id="30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5FFF"/>
    <a:srgbClr val="00B961"/>
    <a:srgbClr val="FCEECA"/>
    <a:srgbClr val="FCCB55"/>
    <a:srgbClr val="FF4250"/>
    <a:srgbClr val="FF5B6F"/>
    <a:srgbClr val="719EFE"/>
    <a:srgbClr val="FF803B"/>
    <a:srgbClr val="FF9363"/>
    <a:srgbClr val="FE36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82283-238A-E14E-AA41-1737020E8D19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EDE08-D244-3240-B78E-0AE9A9BF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3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EDE08-D244-3240-B78E-0AE9A9BFDFE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5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1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5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9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2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8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7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D11C7-DC86-7F4E-9336-8421154C91ED}" type="datetimeFigureOut">
              <a:rPr lang="en-US" smtClean="0"/>
              <a:t>10/29/14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4.wdp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" Target="slide2.xml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" Target="slid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slide" Target="slide17.xml"/><Relationship Id="rId5" Type="http://schemas.openxmlformats.org/officeDocument/2006/relationships/slide" Target="slide20.xml"/><Relationship Id="rId6" Type="http://schemas.openxmlformats.org/officeDocument/2006/relationships/slide" Target="slide30.xml"/><Relationship Id="rId7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slide" Target="slide17.xml"/><Relationship Id="rId5" Type="http://schemas.openxmlformats.org/officeDocument/2006/relationships/slide" Target="slide20.xml"/><Relationship Id="rId6" Type="http://schemas.openxmlformats.org/officeDocument/2006/relationships/slide" Target="slide30.xml"/><Relationship Id="rId7" Type="http://schemas.openxmlformats.org/officeDocument/2006/relationships/slide" Target="slide38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4.emf"/><Relationship Id="rId5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4" Type="http://schemas.openxmlformats.org/officeDocument/2006/relationships/slide" Target="slide46.xml"/><Relationship Id="rId5" Type="http://schemas.openxmlformats.org/officeDocument/2006/relationships/slide" Target="slide44.xml"/><Relationship Id="rId6" Type="http://schemas.openxmlformats.org/officeDocument/2006/relationships/slide" Target="slide52.xml"/><Relationship Id="rId1" Type="http://schemas.openxmlformats.org/officeDocument/2006/relationships/slideLayout" Target="../slideLayouts/slideLayout7.xml"/><Relationship Id="rId2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7.jp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52.png"/><Relationship Id="rId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Relationship Id="rId3" Type="http://schemas.openxmlformats.org/officeDocument/2006/relationships/image" Target="../media/image4.pn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5.png"/><Relationship Id="rId5" Type="http://schemas.microsoft.com/office/2007/relationships/hdphoto" Target="../media/hdphoto5.wdp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7.png"/><Relationship Id="rId5" Type="http://schemas.microsoft.com/office/2007/relationships/hdphoto" Target="../media/hdphoto7.wdp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5.png"/><Relationship Id="rId5" Type="http://schemas.microsoft.com/office/2007/relationships/hdphoto" Target="../media/hdphoto5.wdp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7.png"/><Relationship Id="rId5" Type="http://schemas.microsoft.com/office/2007/relationships/hdphoto" Target="../media/hdphoto8.wdp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slide" Target="slide20.xml"/><Relationship Id="rId5" Type="http://schemas.openxmlformats.org/officeDocument/2006/relationships/slide" Target="slide30.xml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72.png"/><Relationship Id="rId6" Type="http://schemas.microsoft.com/office/2007/relationships/hdphoto" Target="../media/hdphoto9.wdp"/><Relationship Id="rId7" Type="http://schemas.openxmlformats.org/officeDocument/2006/relationships/image" Target="../media/image73.jp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6" Type="http://schemas.openxmlformats.org/officeDocument/2006/relationships/image" Target="../media/image8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1.gif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1.gif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slide" Target="slide2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1.gif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1.gif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slide" Target="slide2.xml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microsoft.com/office/2007/relationships/hdphoto" Target="../media/hdphoto1.wdp"/><Relationship Id="rId7" Type="http://schemas.openxmlformats.org/officeDocument/2006/relationships/image" Target="../media/image19.png"/><Relationship Id="rId8" Type="http://schemas.microsoft.com/office/2007/relationships/hdphoto" Target="../media/hdphoto2.wdp"/><Relationship Id="rId9" Type="http://schemas.openxmlformats.org/officeDocument/2006/relationships/image" Target="../media/image20.png"/><Relationship Id="rId10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" Target="slide2.xml"/><Relationship Id="rId9" Type="http://schemas.openxmlformats.org/officeDocument/2006/relationships/image" Target="../media/image4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285" y="659604"/>
            <a:ext cx="83843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Han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00C668"/>
                </a:solidFill>
                <a:effectLst/>
                <a:latin typeface="DK Pusekatt"/>
                <a:cs typeface="DK Pusekatt"/>
              </a:rPr>
              <a:t>D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FF4D7D"/>
                </a:solidFill>
                <a:effectLst/>
                <a:latin typeface="DK Pusekatt"/>
                <a:cs typeface="DK Pusekatt"/>
              </a:rPr>
              <a:t>I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719EFE"/>
                </a:solidFill>
                <a:effectLst/>
                <a:latin typeface="DK Pusekatt"/>
                <a:cs typeface="DK Pusekatt"/>
              </a:rPr>
              <a:t>Y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000000"/>
                </a:solidFill>
                <a:effectLst/>
                <a:latin typeface="DK Pusekatt"/>
                <a:cs typeface="DK Pusekatt"/>
              </a:rPr>
              <a:t>craft</a:t>
            </a:r>
            <a:endParaRPr lang="en-US" sz="11500" b="1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0188" y="3133839"/>
            <a:ext cx="1043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300" dirty="0" smtClean="0">
                <a:latin typeface="Not Tuned TV"/>
                <a:cs typeface="Not Tuned TV"/>
              </a:rPr>
              <a:t>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85856" y="4383611"/>
            <a:ext cx="96108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 smtClean="0">
                <a:latin typeface="Not Tuned TV"/>
                <a:cs typeface="Not Tuned TV"/>
              </a:rPr>
              <a:t>Nahathai      </a:t>
            </a:r>
            <a:r>
              <a:rPr lang="en-US" sz="3600" b="1" spc="300" dirty="0">
                <a:latin typeface="Not Tuned TV"/>
                <a:cs typeface="Not Tuned TV"/>
              </a:rPr>
              <a:t>Kaewtatib </a:t>
            </a:r>
            <a:r>
              <a:rPr lang="en-US" sz="3600" b="1" spc="300" dirty="0" smtClean="0">
                <a:latin typeface="Not Tuned TV"/>
                <a:cs typeface="Not Tuned TV"/>
              </a:rPr>
              <a:t>   542115018</a:t>
            </a:r>
            <a:endParaRPr lang="en-US" sz="3600" b="1" spc="300" dirty="0">
              <a:latin typeface="Not Tuned TV"/>
              <a:cs typeface="Not Tuned TV"/>
            </a:endParaRPr>
          </a:p>
          <a:p>
            <a:pPr algn="ctr"/>
            <a:r>
              <a:rPr lang="en-US" sz="3600" b="1" spc="300" dirty="0">
                <a:latin typeface="Not Tuned TV"/>
                <a:cs typeface="Not Tuned TV"/>
              </a:rPr>
              <a:t>Pimchanok </a:t>
            </a:r>
            <a:r>
              <a:rPr lang="en-US" sz="3600" b="1" spc="300" dirty="0" smtClean="0">
                <a:latin typeface="Not Tuned TV"/>
                <a:cs typeface="Not Tuned TV"/>
              </a:rPr>
              <a:t>  Sripraphan   542115043</a:t>
            </a:r>
            <a:endParaRPr lang="en-US" sz="3600" b="1" spc="300" dirty="0">
              <a:latin typeface="Not Tuned TV"/>
              <a:cs typeface="Not Tuned TV"/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90366" y="2153702"/>
            <a:ext cx="6863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800" dirty="0" smtClean="0">
                <a:latin typeface="Not Tuned TV"/>
                <a:cs typeface="Not Tuned TV"/>
              </a:rPr>
              <a:t>PROGRESS REPORT II</a:t>
            </a:r>
            <a:endParaRPr lang="en-US" sz="3600" b="1" spc="800" dirty="0">
              <a:latin typeface="Not Tuned TV"/>
              <a:cs typeface="Not Tuned TV"/>
            </a:endParaRPr>
          </a:p>
          <a:p>
            <a:pPr algn="just"/>
            <a:endParaRPr lang="en-US" sz="2000" spc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3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81620" y="3061298"/>
            <a:ext cx="5647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Find shops location</a:t>
            </a:r>
            <a:r>
              <a:rPr lang="th-TH" sz="4400" b="1" dirty="0" smtClean="0">
                <a:latin typeface="Arabica"/>
                <a:cs typeface="Arabica"/>
              </a:rPr>
              <a:t> </a:t>
            </a:r>
          </a:p>
          <a:p>
            <a:pPr algn="ctr"/>
            <a:r>
              <a:rPr lang="en-US" sz="4400" b="1" dirty="0" smtClean="0">
                <a:latin typeface="Arabica"/>
                <a:cs typeface="Arabica"/>
              </a:rPr>
              <a:t>and </a:t>
            </a:r>
            <a:endParaRPr lang="th-TH" sz="4400" b="1" dirty="0" smtClean="0">
              <a:latin typeface="Arabica"/>
              <a:cs typeface="Arabica"/>
            </a:endParaRPr>
          </a:p>
          <a:p>
            <a:pPr algn="ctr"/>
            <a:r>
              <a:rPr lang="en-US" sz="4400" b="1" dirty="0" smtClean="0">
                <a:latin typeface="Arabica"/>
                <a:cs typeface="Arabica"/>
              </a:rPr>
              <a:t>guide the direction </a:t>
            </a:r>
            <a:endParaRPr lang="en-US" sz="4400" b="1" dirty="0">
              <a:latin typeface="Arabica"/>
              <a:cs typeface="Arabica"/>
            </a:endParaRPr>
          </a:p>
        </p:txBody>
      </p:sp>
      <p:pic>
        <p:nvPicPr>
          <p:cNvPr id="9" name="Picture 8" descr="Google-P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03" y="1989662"/>
            <a:ext cx="1524001" cy="1524001"/>
          </a:xfrm>
          <a:prstGeom prst="rect">
            <a:avLst/>
          </a:prstGeom>
        </p:spPr>
      </p:pic>
      <p:pic>
        <p:nvPicPr>
          <p:cNvPr id="3" name="Picture 2" descr="mag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01" y="1993461"/>
            <a:ext cx="2858176" cy="3195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8992" y="4862199"/>
            <a:ext cx="403225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abica"/>
                <a:cs typeface="Arabica"/>
              </a:rPr>
              <a:t>Advertise shops</a:t>
            </a:r>
            <a:endParaRPr lang="en-US" sz="5400" b="1" dirty="0">
              <a:latin typeface="Arabica"/>
              <a:cs typeface="Arabica"/>
            </a:endParaRPr>
          </a:p>
        </p:txBody>
      </p:sp>
      <p:pic>
        <p:nvPicPr>
          <p:cNvPr id="11" name="Picture 10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69054" y="203352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Aims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5048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eautiful-Hnads-Holding-Smartphone-Flat-Icon-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22357"/>
            <a:ext cx="7683500" cy="3873500"/>
          </a:xfrm>
          <a:prstGeom prst="rect">
            <a:avLst/>
          </a:prstGeom>
        </p:spPr>
      </p:pic>
      <p:pic>
        <p:nvPicPr>
          <p:cNvPr id="3" name="Picture 2" descr="35596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41" y="2704254"/>
            <a:ext cx="2648107" cy="2648107"/>
          </a:xfrm>
          <a:prstGeom prst="rect">
            <a:avLst/>
          </a:prstGeom>
        </p:spPr>
      </p:pic>
      <p:pic>
        <p:nvPicPr>
          <p:cNvPr id="6" name="Picture 5" descr="yellbu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631">
            <a:off x="2169954" y="652128"/>
            <a:ext cx="2888817" cy="2888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174322">
            <a:off x="2617553" y="1144537"/>
            <a:ext cx="1887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Open source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9" name="Picture 8" descr="anywhe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70" y="2704254"/>
            <a:ext cx="5626100" cy="1955800"/>
          </a:xfrm>
          <a:prstGeom prst="rect">
            <a:avLst/>
          </a:prstGeom>
          <a:ln w="76200" cmpd="sng">
            <a:solidFill>
              <a:schemeClr val="bg1"/>
            </a:solidFill>
          </a:ln>
        </p:spPr>
      </p:pic>
      <p:pic>
        <p:nvPicPr>
          <p:cNvPr id="10" name="Picture 9" descr="anytim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947" y="2733238"/>
            <a:ext cx="6273800" cy="1828800"/>
          </a:xfrm>
          <a:prstGeom prst="rect">
            <a:avLst/>
          </a:prstGeom>
          <a:ln w="76200" cmpd="sng">
            <a:solidFill>
              <a:schemeClr val="tx1"/>
            </a:solidFill>
          </a:ln>
        </p:spPr>
      </p:pic>
      <p:pic>
        <p:nvPicPr>
          <p:cNvPr id="11" name="Picture 10" descr="menubutton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2540" y="230799"/>
            <a:ext cx="4201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Objectives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415323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2540" y="230799"/>
            <a:ext cx="4201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Objectives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1409323498_responsive_design_web_usability_scalable_website_page_layout_computer_interface_resize_internet_content_adjustable_site_flexible_mobile_phone_flat_design_icon-2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8" y="1779776"/>
            <a:ext cx="4623301" cy="4623301"/>
          </a:xfrm>
          <a:prstGeom prst="rect">
            <a:avLst/>
          </a:prstGeom>
        </p:spPr>
      </p:pic>
      <p:pic>
        <p:nvPicPr>
          <p:cNvPr id="8" name="Picture 7" descr="engineering_tools_working_maintenance_equipment_service_flat_icon_symbol-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7" y="4235786"/>
            <a:ext cx="2086662" cy="2086662"/>
          </a:xfrm>
          <a:prstGeom prst="rect">
            <a:avLst/>
          </a:prstGeom>
        </p:spPr>
      </p:pic>
      <p:pic>
        <p:nvPicPr>
          <p:cNvPr id="14" name="Picture 13" descr="eye_vision_watch_looking_surveillance_privacy_eyesight_open_control_secure_big_brother_data_search_review_public_protection_spy_web_flat_design_icon-5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18" y="1958295"/>
            <a:ext cx="2086662" cy="20866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74896" y="1373924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Explore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1360" y="6165794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manage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39249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8597" y="203352"/>
            <a:ext cx="2380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Limits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958" y="2294662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Operates on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6816" y="2265249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requires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4146" y="4617736"/>
            <a:ext cx="2482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Internet</a:t>
            </a: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connection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8485" y="2294662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No security  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52000" y="4633226"/>
            <a:ext cx="3749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Inappropriate </a:t>
            </a:r>
            <a:endParaRPr lang="en-US" sz="3600" b="1" dirty="0">
              <a:latin typeface="Arabica"/>
              <a:cs typeface="Arabica"/>
            </a:endParaRP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information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14" name="Picture 13" descr="Screen Shot 2557-03-28 at 9.0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46" y="2987463"/>
            <a:ext cx="1623820" cy="1645763"/>
          </a:xfrm>
          <a:prstGeom prst="rect">
            <a:avLst/>
          </a:prstGeom>
        </p:spPr>
      </p:pic>
      <p:pic>
        <p:nvPicPr>
          <p:cNvPr id="16" name="Picture 15" descr="wifi-2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02" y="2734805"/>
            <a:ext cx="2098084" cy="2098084"/>
          </a:xfrm>
          <a:prstGeom prst="rect">
            <a:avLst/>
          </a:prstGeom>
        </p:spPr>
      </p:pic>
      <p:pic>
        <p:nvPicPr>
          <p:cNvPr id="17" name="Picture 16" descr="android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3" y="2971973"/>
            <a:ext cx="1653672" cy="16536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4910" y="4582090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Android </a:t>
            </a:r>
            <a:r>
              <a:rPr lang="en-US" sz="3600" b="1" dirty="0" err="1" smtClean="0">
                <a:latin typeface="Arabica"/>
                <a:cs typeface="Arabica"/>
              </a:rPr>
              <a:t>os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19" name="Picture 18" descr="menubutton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1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844" y="1443450"/>
            <a:ext cx="88332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Progress Report 2 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Work items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8000" y="42227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3873" y="260850"/>
            <a:ext cx="423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Work items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1467407" y="1395134"/>
            <a:ext cx="2559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Project 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plan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4273888" y="1338543"/>
            <a:ext cx="4400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SRS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software requirement specification] </a:t>
            </a:r>
            <a:endParaRPr lang="en-US" sz="4800" spc="200" dirty="0">
              <a:latin typeface="MAW "/>
              <a:cs typeface="MAW "/>
            </a:endParaRPr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824109" y="3259207"/>
            <a:ext cx="3697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SDD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design document] </a:t>
            </a:r>
            <a:endParaRPr lang="en-US" sz="3200" spc="200" dirty="0">
              <a:latin typeface="MAW "/>
              <a:cs typeface="MAW "/>
            </a:endParaRPr>
          </a:p>
        </p:txBody>
      </p:sp>
      <p:sp>
        <p:nvSpPr>
          <p:cNvPr id="10" name="TextBox 9">
            <a:hlinkClick r:id="rId7" action="ppaction://hlinksldjump"/>
          </p:cNvPr>
          <p:cNvSpPr txBox="1"/>
          <p:nvPr/>
        </p:nvSpPr>
        <p:spPr>
          <a:xfrm>
            <a:off x="4907777" y="3534943"/>
            <a:ext cx="317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Test plan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1530" y="5507464"/>
            <a:ext cx="317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Test record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6884" y="4985526"/>
            <a:ext cx="4007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Traceability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4800" b="1" dirty="0" smtClean="0">
                <a:latin typeface="Arabica"/>
                <a:cs typeface="Arabica"/>
              </a:rPr>
              <a:t>record</a:t>
            </a:r>
            <a:endParaRPr lang="en-US" sz="48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86482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1340407" y="1506259"/>
            <a:ext cx="2559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Project 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plan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4273888" y="1338543"/>
            <a:ext cx="4400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SRS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software requirement specification] </a:t>
            </a:r>
            <a:endParaRPr lang="en-US" sz="4800" spc="200" dirty="0">
              <a:latin typeface="MAW "/>
              <a:cs typeface="MAW "/>
            </a:endParaRPr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824109" y="3163957"/>
            <a:ext cx="3697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SDD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design document] </a:t>
            </a:r>
            <a:endParaRPr lang="en-US" sz="3200" spc="200" dirty="0">
              <a:latin typeface="MAW "/>
              <a:cs typeface="MAW "/>
            </a:endParaRPr>
          </a:p>
        </p:txBody>
      </p:sp>
      <p:sp>
        <p:nvSpPr>
          <p:cNvPr id="10" name="TextBox 9">
            <a:hlinkClick r:id="rId7" action="ppaction://hlinksldjump"/>
          </p:cNvPr>
          <p:cNvSpPr txBox="1"/>
          <p:nvPr/>
        </p:nvSpPr>
        <p:spPr>
          <a:xfrm>
            <a:off x="1241530" y="5144276"/>
            <a:ext cx="317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Test plan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1530" y="5666214"/>
            <a:ext cx="317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Test record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6884" y="4985526"/>
            <a:ext cx="4007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Traceability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4800" b="1" dirty="0" smtClean="0">
                <a:latin typeface="Arabica"/>
                <a:cs typeface="Arabica"/>
              </a:rPr>
              <a:t>record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15214" y="215310"/>
            <a:ext cx="4535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Project Plan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1302307" y="1243293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3</a:t>
            </a:r>
          </a:p>
        </p:txBody>
      </p:sp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>
            <a:off x="5232957" y="1232243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5</a:t>
            </a:r>
          </a:p>
        </p:txBody>
      </p:sp>
      <p:sp>
        <p:nvSpPr>
          <p:cNvPr id="16" name="TextBox 15">
            <a:hlinkClick r:id="rId4" action="ppaction://hlinksldjump"/>
          </p:cNvPr>
          <p:cNvSpPr txBox="1"/>
          <p:nvPr/>
        </p:nvSpPr>
        <p:spPr>
          <a:xfrm>
            <a:off x="1390434" y="3101916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10</a:t>
            </a:r>
            <a:endParaRPr lang="en-US" sz="11500" b="1" dirty="0">
              <a:ln w="76200" cmpd="sng">
                <a:noFill/>
              </a:ln>
              <a:solidFill>
                <a:srgbClr val="FF0000"/>
              </a:solidFill>
              <a:effectLst>
                <a:glow rad="127000">
                  <a:schemeClr val="bg1">
                    <a:alpha val="75000"/>
                  </a:schemeClr>
                </a:glow>
              </a:effectLst>
              <a:latin typeface="Arabica"/>
              <a:cs typeface="Arabica"/>
            </a:endParaRPr>
          </a:p>
        </p:txBody>
      </p:sp>
      <p:sp>
        <p:nvSpPr>
          <p:cNvPr id="17" name="TextBox 16">
            <a:hlinkClick r:id="rId4" action="ppaction://hlinksldjump"/>
          </p:cNvPr>
          <p:cNvSpPr txBox="1"/>
          <p:nvPr/>
        </p:nvSpPr>
        <p:spPr>
          <a:xfrm>
            <a:off x="1523490" y="4744206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5</a:t>
            </a:r>
          </a:p>
        </p:txBody>
      </p:sp>
      <p:sp>
        <p:nvSpPr>
          <p:cNvPr id="19" name="TextBox 18">
            <a:hlinkClick r:id="rId4" action="ppaction://hlinksldjump"/>
          </p:cNvPr>
          <p:cNvSpPr txBox="1"/>
          <p:nvPr/>
        </p:nvSpPr>
        <p:spPr>
          <a:xfrm>
            <a:off x="5377067" y="4693138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3806" y="3669866"/>
            <a:ext cx="4007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implementation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22" name="TextBox 21">
            <a:hlinkClick r:id="rId4" action="ppaction://hlinksldjump"/>
          </p:cNvPr>
          <p:cNvSpPr txBox="1"/>
          <p:nvPr/>
        </p:nvSpPr>
        <p:spPr>
          <a:xfrm>
            <a:off x="5344082" y="3014916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25</a:t>
            </a:r>
            <a:endParaRPr lang="en-US" sz="11500" b="1" dirty="0">
              <a:ln w="76200" cmpd="sng">
                <a:noFill/>
              </a:ln>
              <a:solidFill>
                <a:srgbClr val="FF0000"/>
              </a:solidFill>
              <a:effectLst>
                <a:glow rad="127000">
                  <a:schemeClr val="bg1">
                    <a:alpha val="75000"/>
                  </a:schemeClr>
                </a:glow>
              </a:effectLst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33212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5214" y="215310"/>
            <a:ext cx="4535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Project Plan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4" name="Picture 3" descr="iterative-mode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7" y="1551149"/>
            <a:ext cx="7498873" cy="50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7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79868" y="192233"/>
            <a:ext cx="4055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Repository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2" name="Picture 1" descr="repository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30" y="1370346"/>
            <a:ext cx="4115741" cy="5487654"/>
          </a:xfrm>
          <a:prstGeom prst="rect">
            <a:avLst/>
          </a:prstGeom>
        </p:spPr>
      </p:pic>
      <p:pic>
        <p:nvPicPr>
          <p:cNvPr id="3" name="Picture 2" descr="Github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3" y="2302038"/>
            <a:ext cx="3630453" cy="363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98925" y="215310"/>
            <a:ext cx="5297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SRS Document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5" name="Picture 4" descr="Flat-Pencil-and-Ruler-P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452" y="1878992"/>
            <a:ext cx="89428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Use Case</a:t>
            </a:r>
          </a:p>
          <a:p>
            <a:pPr marL="571500" indent="-571500">
              <a:buFont typeface="Arial"/>
              <a:buChar char="•"/>
            </a:pPr>
            <a:r>
              <a:rPr lang="en-US" sz="3600" spc="200" dirty="0">
                <a:latin typeface="MAW "/>
                <a:cs typeface="MAW "/>
              </a:rPr>
              <a:t>User Requirement Specification (URS) </a:t>
            </a:r>
            <a:br>
              <a:rPr lang="en-US" sz="3600" spc="200" dirty="0">
                <a:latin typeface="MAW "/>
                <a:cs typeface="MAW "/>
              </a:rPr>
            </a:br>
            <a:r>
              <a:rPr lang="en-US" sz="3600" spc="200" dirty="0">
                <a:latin typeface="MAW "/>
                <a:cs typeface="MAW "/>
              </a:rPr>
              <a:t>and Description</a:t>
            </a:r>
          </a:p>
          <a:p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Activity Diagram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System </a:t>
            </a:r>
            <a:r>
              <a:rPr lang="en-US" sz="3600" spc="200" dirty="0">
                <a:latin typeface="MAW "/>
                <a:cs typeface="MAW "/>
              </a:rPr>
              <a:t>Requirement Specification </a:t>
            </a:r>
            <a:r>
              <a:rPr lang="en-US" sz="3600" spc="200" dirty="0" smtClean="0">
                <a:latin typeface="MAW "/>
                <a:cs typeface="MAW "/>
              </a:rPr>
              <a:t>(SRS</a:t>
            </a:r>
            <a:r>
              <a:rPr lang="en-US" sz="3600" spc="200" dirty="0">
                <a:latin typeface="MAW "/>
                <a:cs typeface="MAW "/>
              </a:rPr>
              <a:t>) </a:t>
            </a:r>
            <a:endParaRPr lang="en-US" sz="300" spc="200" dirty="0">
              <a:latin typeface="MAW "/>
              <a:cs typeface="MAW "/>
            </a:endParaRPr>
          </a:p>
        </p:txBody>
      </p:sp>
    </p:spTree>
    <p:extLst>
      <p:ext uri="{BB962C8B-B14F-4D97-AF65-F5344CB8AC3E}">
        <p14:creationId xmlns:p14="http://schemas.microsoft.com/office/powerpoint/2010/main" val="326045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6777" y="81271"/>
            <a:ext cx="32158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pc="3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Agenda</a:t>
            </a:r>
            <a:endParaRPr lang="en-US" sz="66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13" name="Rounded Rectangle 12">
            <a:hlinkClick r:id="rId2" action="ppaction://hlinksldjump"/>
          </p:cNvPr>
          <p:cNvSpPr>
            <a:spLocks/>
          </p:cNvSpPr>
          <p:nvPr/>
        </p:nvSpPr>
        <p:spPr>
          <a:xfrm>
            <a:off x="697292" y="2296472"/>
            <a:ext cx="3686253" cy="854707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Introduction</a:t>
            </a:r>
            <a:endParaRPr lang="en-US" sz="1200" b="1" dirty="0">
              <a:latin typeface="Arabica"/>
              <a:cs typeface="Arabica"/>
            </a:endParaRPr>
          </a:p>
        </p:txBody>
      </p:sp>
      <p:sp>
        <p:nvSpPr>
          <p:cNvPr id="14" name="Rounded Rectangle 13">
            <a:hlinkClick r:id="rId3" action="ppaction://hlinksldjump"/>
          </p:cNvPr>
          <p:cNvSpPr>
            <a:spLocks/>
          </p:cNvSpPr>
          <p:nvPr/>
        </p:nvSpPr>
        <p:spPr>
          <a:xfrm>
            <a:off x="4777704" y="2296472"/>
            <a:ext cx="3686253" cy="854707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abica"/>
                <a:cs typeface="Arabica"/>
              </a:rPr>
              <a:t>Progress report </a:t>
            </a:r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2 </a:t>
            </a:r>
            <a:r>
              <a:rPr lang="en-US" sz="3200" b="1" dirty="0">
                <a:solidFill>
                  <a:schemeClr val="tx1"/>
                </a:solidFill>
                <a:latin typeface="Arabica"/>
                <a:cs typeface="Arabica"/>
              </a:rPr>
              <a:t>work items</a:t>
            </a:r>
          </a:p>
          <a:p>
            <a:pPr algn="ctr"/>
            <a:endParaRPr lang="en-US" sz="1050" dirty="0"/>
          </a:p>
        </p:txBody>
      </p:sp>
      <p:sp>
        <p:nvSpPr>
          <p:cNvPr id="17" name="Rounded Rectangle 16">
            <a:hlinkClick r:id="rId4" action="ppaction://hlinksldjump"/>
          </p:cNvPr>
          <p:cNvSpPr>
            <a:spLocks/>
          </p:cNvSpPr>
          <p:nvPr/>
        </p:nvSpPr>
        <p:spPr>
          <a:xfrm>
            <a:off x="4802115" y="3655855"/>
            <a:ext cx="3677717" cy="854708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Mistakes and problems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200" b="1" dirty="0">
              <a:latin typeface="MAW "/>
              <a:cs typeface="MAW "/>
            </a:endParaRPr>
          </a:p>
        </p:txBody>
      </p:sp>
      <p:sp>
        <p:nvSpPr>
          <p:cNvPr id="9" name="Rounded Rectangle 8">
            <a:hlinkClick r:id="rId5" action="ppaction://hlinksldjump"/>
          </p:cNvPr>
          <p:cNvSpPr>
            <a:spLocks/>
          </p:cNvSpPr>
          <p:nvPr/>
        </p:nvSpPr>
        <p:spPr>
          <a:xfrm>
            <a:off x="697292" y="3660149"/>
            <a:ext cx="3677717" cy="841445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Software demo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100" b="1" dirty="0">
              <a:latin typeface="Arabica"/>
              <a:cs typeface="Arabica"/>
            </a:endParaRPr>
          </a:p>
        </p:txBody>
      </p:sp>
      <p:sp>
        <p:nvSpPr>
          <p:cNvPr id="7" name="Rounded Rectangle 6">
            <a:hlinkClick r:id="rId6" action="ppaction://hlinksldjump"/>
          </p:cNvPr>
          <p:cNvSpPr>
            <a:spLocks/>
          </p:cNvSpPr>
          <p:nvPr/>
        </p:nvSpPr>
        <p:spPr>
          <a:xfrm>
            <a:off x="2593389" y="4971424"/>
            <a:ext cx="4051158" cy="841445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Progress 3 (Show pro) plan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1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395705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01145" y="292760"/>
            <a:ext cx="7058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Requirement Analysis</a:t>
            </a:r>
            <a:endParaRPr lang="en-US" sz="48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2" name="Picture 1" descr="turn-right-arrow_318-92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41963">
            <a:off x="7575739" y="3138496"/>
            <a:ext cx="1928500" cy="179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5281" y="2319789"/>
            <a:ext cx="2559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Use case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8277" y="2319789"/>
            <a:ext cx="157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Arabica"/>
                <a:cs typeface="Arabica"/>
              </a:rPr>
              <a:t>urs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3460" y="4390654"/>
            <a:ext cx="2665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Activity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diagram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875" y="2319416"/>
            <a:ext cx="240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feature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4635" y="4400661"/>
            <a:ext cx="3060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Arabica"/>
                <a:cs typeface="Arabica"/>
              </a:rPr>
              <a:t>Urs</a:t>
            </a:r>
            <a:r>
              <a:rPr lang="en-US" sz="4800" b="1" dirty="0" smtClean="0">
                <a:latin typeface="Arabica"/>
                <a:cs typeface="Arabica"/>
              </a:rPr>
              <a:t> 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description</a:t>
            </a:r>
            <a:endParaRPr lang="en-US" sz="4800" b="1" dirty="0">
              <a:latin typeface="Arabica"/>
              <a:cs typeface="Arabica"/>
            </a:endParaRPr>
          </a:p>
        </p:txBody>
      </p:sp>
      <p:pic>
        <p:nvPicPr>
          <p:cNvPr id="3" name="Picture 2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11" y="2517112"/>
            <a:ext cx="1256550" cy="633301"/>
          </a:xfrm>
          <a:prstGeom prst="rect">
            <a:avLst/>
          </a:prstGeom>
        </p:spPr>
      </p:pic>
      <p:pic>
        <p:nvPicPr>
          <p:cNvPr id="11" name="Picture 10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96" y="2517112"/>
            <a:ext cx="1256550" cy="633301"/>
          </a:xfrm>
          <a:prstGeom prst="rect">
            <a:avLst/>
          </a:prstGeom>
        </p:spPr>
      </p:pic>
      <p:pic>
        <p:nvPicPr>
          <p:cNvPr id="12" name="Picture 11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99761" y="4692148"/>
            <a:ext cx="1256550" cy="6256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1804" y="4526710"/>
            <a:ext cx="157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Arabica"/>
                <a:cs typeface="Arabica"/>
              </a:rPr>
              <a:t>srs</a:t>
            </a:r>
            <a:endParaRPr lang="en-US" sz="4800" b="1" dirty="0">
              <a:latin typeface="Arabica"/>
              <a:cs typeface="Arabica"/>
            </a:endParaRPr>
          </a:p>
        </p:txBody>
      </p:sp>
      <p:pic>
        <p:nvPicPr>
          <p:cNvPr id="14" name="Picture 13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60917" y="4692148"/>
            <a:ext cx="1256550" cy="6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 system 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0" y="251008"/>
            <a:ext cx="7252475" cy="7252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62737" y="1100513"/>
            <a:ext cx="178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latin typeface="Arabica"/>
                <a:cs typeface="Arabica"/>
              </a:rPr>
              <a:t>Use case </a:t>
            </a:r>
          </a:p>
        </p:txBody>
      </p:sp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5" name="Picture 4" descr="imac-2x.png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000" contras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34" y="328327"/>
            <a:ext cx="969334" cy="8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9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 system 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3" y="-100269"/>
            <a:ext cx="7286234" cy="7286234"/>
          </a:xfrm>
          <a:prstGeom prst="rect">
            <a:avLst/>
          </a:prstGeom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9454" y="1116003"/>
            <a:ext cx="178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latin typeface="Arabica"/>
                <a:cs typeface="Arabica"/>
              </a:rPr>
              <a:t>Use case </a:t>
            </a:r>
          </a:p>
        </p:txBody>
      </p:sp>
      <p:pic>
        <p:nvPicPr>
          <p:cNvPr id="6" name="Picture 5" descr="phone2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40" y="179275"/>
            <a:ext cx="1175453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01145" y="292760"/>
            <a:ext cx="7058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Requirement Analysis</a:t>
            </a:r>
            <a:endParaRPr lang="en-US" sz="48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4317" y="2317679"/>
            <a:ext cx="83463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19EFE"/>
                </a:solidFill>
                <a:latin typeface="Arabica"/>
                <a:cs typeface="Arabica"/>
              </a:rPr>
              <a:t>Web</a:t>
            </a:r>
            <a:r>
              <a:rPr lang="en-US" sz="3200" b="1" dirty="0" smtClean="0">
                <a:latin typeface="Arabica"/>
                <a:cs typeface="Arabica"/>
              </a:rPr>
              <a:t> </a:t>
            </a:r>
            <a:r>
              <a:rPr lang="en-US" sz="3200" b="1" dirty="0" smtClean="0">
                <a:solidFill>
                  <a:srgbClr val="FF5B6F"/>
                </a:solidFill>
                <a:latin typeface="Arabica"/>
                <a:cs typeface="Arabica"/>
              </a:rPr>
              <a:t>U</a:t>
            </a:r>
            <a:r>
              <a:rPr lang="en-US" sz="3200" b="1" dirty="0" smtClean="0">
                <a:latin typeface="Arabica"/>
                <a:cs typeface="Arabica"/>
              </a:rPr>
              <a:t>ser </a:t>
            </a:r>
            <a:r>
              <a:rPr lang="en-US" sz="3200" b="1" dirty="0" smtClean="0">
                <a:solidFill>
                  <a:srgbClr val="FF5B6F"/>
                </a:solidFill>
                <a:latin typeface="Arabica"/>
                <a:cs typeface="Arabica"/>
              </a:rPr>
              <a:t>r</a:t>
            </a:r>
            <a:r>
              <a:rPr lang="en-US" sz="3200" b="1" dirty="0" smtClean="0">
                <a:latin typeface="Arabica"/>
                <a:cs typeface="Arabica"/>
              </a:rPr>
              <a:t>equirement </a:t>
            </a:r>
            <a:r>
              <a:rPr lang="en-US" sz="3200" b="1" dirty="0" smtClean="0">
                <a:solidFill>
                  <a:srgbClr val="FF5B6F"/>
                </a:solidFill>
                <a:latin typeface="Arabica"/>
                <a:cs typeface="Arabica"/>
              </a:rPr>
              <a:t>s</a:t>
            </a:r>
            <a:r>
              <a:rPr lang="en-US" sz="3200" b="1" dirty="0" smtClean="0">
                <a:latin typeface="Arabica"/>
                <a:cs typeface="Arabica"/>
              </a:rPr>
              <a:t>pecification : </a:t>
            </a:r>
            <a:r>
              <a:rPr lang="en-US" sz="2800" spc="200" dirty="0" smtClean="0">
                <a:latin typeface="MAW "/>
                <a:cs typeface="MAW "/>
              </a:rPr>
              <a:t>38 URSs. </a:t>
            </a:r>
            <a:r>
              <a:rPr lang="en-US" sz="2800" b="1" spc="200" dirty="0" smtClean="0">
                <a:latin typeface="MAW "/>
                <a:cs typeface="MAW "/>
              </a:rPr>
              <a:t> </a:t>
            </a:r>
            <a:endParaRPr lang="en-US" sz="2800" b="1" spc="200" dirty="0">
              <a:latin typeface="MAW "/>
              <a:cs typeface="MAW 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060" y="3054855"/>
            <a:ext cx="83463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961"/>
                </a:solidFill>
                <a:latin typeface="Arabica"/>
                <a:cs typeface="Arabica"/>
              </a:rPr>
              <a:t>Mobile</a:t>
            </a:r>
            <a:r>
              <a:rPr lang="en-US" sz="3200" b="1" dirty="0" smtClean="0">
                <a:latin typeface="Arabica"/>
                <a:cs typeface="Arabica"/>
              </a:rPr>
              <a:t> </a:t>
            </a:r>
            <a:r>
              <a:rPr lang="en-US" sz="3200" b="1" dirty="0" smtClean="0">
                <a:solidFill>
                  <a:srgbClr val="FF5B6F"/>
                </a:solidFill>
                <a:latin typeface="Arabica"/>
                <a:cs typeface="Arabica"/>
              </a:rPr>
              <a:t>U</a:t>
            </a:r>
            <a:r>
              <a:rPr lang="en-US" sz="3200" b="1" dirty="0" smtClean="0">
                <a:latin typeface="Arabica"/>
                <a:cs typeface="Arabica"/>
              </a:rPr>
              <a:t>ser </a:t>
            </a:r>
            <a:r>
              <a:rPr lang="en-US" sz="3200" b="1" dirty="0" smtClean="0">
                <a:solidFill>
                  <a:srgbClr val="FF5B6F"/>
                </a:solidFill>
                <a:latin typeface="Arabica"/>
                <a:cs typeface="Arabica"/>
              </a:rPr>
              <a:t>r</a:t>
            </a:r>
            <a:r>
              <a:rPr lang="en-US" sz="3200" b="1" dirty="0" smtClean="0">
                <a:latin typeface="Arabica"/>
                <a:cs typeface="Arabica"/>
              </a:rPr>
              <a:t>equirement </a:t>
            </a:r>
            <a:r>
              <a:rPr lang="en-US" sz="3200" b="1" dirty="0" smtClean="0">
                <a:solidFill>
                  <a:srgbClr val="FF5B6F"/>
                </a:solidFill>
                <a:latin typeface="Arabica"/>
                <a:cs typeface="Arabica"/>
              </a:rPr>
              <a:t>s</a:t>
            </a:r>
            <a:r>
              <a:rPr lang="en-US" sz="3200" b="1" dirty="0" smtClean="0">
                <a:latin typeface="Arabica"/>
                <a:cs typeface="Arabica"/>
              </a:rPr>
              <a:t>pecification : </a:t>
            </a:r>
            <a:r>
              <a:rPr lang="en-US" sz="2800" spc="200" dirty="0" smtClean="0">
                <a:latin typeface="MAW "/>
                <a:cs typeface="MAW "/>
              </a:rPr>
              <a:t>46 URSs. </a:t>
            </a:r>
            <a:r>
              <a:rPr lang="en-US" sz="2800" b="1" spc="200" dirty="0" smtClean="0">
                <a:latin typeface="MAW "/>
                <a:cs typeface="MAW "/>
              </a:rPr>
              <a:t> </a:t>
            </a:r>
            <a:endParaRPr lang="en-US" sz="2800" b="1" spc="200" dirty="0">
              <a:latin typeface="MAW "/>
              <a:cs typeface="MAW 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3063" y="4511604"/>
            <a:ext cx="83463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19EFE"/>
                </a:solidFill>
                <a:latin typeface="Arabica"/>
                <a:cs typeface="Arabica"/>
              </a:rPr>
              <a:t>Web</a:t>
            </a:r>
            <a:r>
              <a:rPr lang="en-US" sz="3200" b="1" dirty="0" smtClean="0">
                <a:latin typeface="Arabica"/>
                <a:cs typeface="Arabica"/>
              </a:rPr>
              <a:t> </a:t>
            </a:r>
            <a:r>
              <a:rPr lang="en-US" sz="3200" b="1" dirty="0" smtClean="0">
                <a:solidFill>
                  <a:srgbClr val="AA5FFF"/>
                </a:solidFill>
                <a:latin typeface="Arabica"/>
                <a:cs typeface="Arabica"/>
              </a:rPr>
              <a:t>s</a:t>
            </a:r>
            <a:r>
              <a:rPr lang="en-US" sz="3200" b="1" dirty="0" smtClean="0">
                <a:latin typeface="Arabica"/>
                <a:cs typeface="Arabica"/>
              </a:rPr>
              <a:t>ystem </a:t>
            </a:r>
            <a:r>
              <a:rPr lang="en-US" sz="3200" b="1" dirty="0" smtClean="0">
                <a:solidFill>
                  <a:srgbClr val="AA5FFF"/>
                </a:solidFill>
                <a:latin typeface="Arabica"/>
                <a:cs typeface="Arabica"/>
              </a:rPr>
              <a:t>r</a:t>
            </a:r>
            <a:r>
              <a:rPr lang="en-US" sz="3200" b="1" dirty="0" smtClean="0">
                <a:latin typeface="Arabica"/>
                <a:cs typeface="Arabica"/>
              </a:rPr>
              <a:t>equirement </a:t>
            </a:r>
            <a:r>
              <a:rPr lang="en-US" sz="3200" b="1" dirty="0" smtClean="0">
                <a:solidFill>
                  <a:srgbClr val="AA5FFF"/>
                </a:solidFill>
                <a:latin typeface="Arabica"/>
                <a:cs typeface="Arabica"/>
              </a:rPr>
              <a:t>s</a:t>
            </a:r>
            <a:r>
              <a:rPr lang="en-US" sz="3200" b="1" dirty="0" smtClean="0">
                <a:latin typeface="Arabica"/>
                <a:cs typeface="Arabica"/>
              </a:rPr>
              <a:t>pecification : </a:t>
            </a:r>
            <a:r>
              <a:rPr lang="en-US" sz="2800" spc="200" dirty="0" smtClean="0">
                <a:latin typeface="MAW "/>
                <a:cs typeface="MAW "/>
              </a:rPr>
              <a:t>106 </a:t>
            </a:r>
            <a:r>
              <a:rPr lang="en-US" sz="2800" spc="200" dirty="0">
                <a:latin typeface="MAW "/>
                <a:cs typeface="MAW "/>
              </a:rPr>
              <a:t>S</a:t>
            </a:r>
            <a:r>
              <a:rPr lang="en-US" sz="2800" spc="200" dirty="0" smtClean="0">
                <a:latin typeface="MAW "/>
                <a:cs typeface="MAW "/>
              </a:rPr>
              <a:t>RSs. </a:t>
            </a:r>
            <a:r>
              <a:rPr lang="en-US" sz="2800" b="1" spc="200" dirty="0" smtClean="0">
                <a:latin typeface="MAW "/>
                <a:cs typeface="MAW "/>
              </a:rPr>
              <a:t> </a:t>
            </a:r>
            <a:endParaRPr lang="en-US" sz="2800" b="1" spc="200" dirty="0">
              <a:latin typeface="MAW "/>
              <a:cs typeface="MAW 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805" y="5248780"/>
            <a:ext cx="93150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961"/>
                </a:solidFill>
                <a:latin typeface="Arabica"/>
                <a:cs typeface="Arabica"/>
              </a:rPr>
              <a:t>Mobile</a:t>
            </a:r>
            <a:r>
              <a:rPr lang="en-US" sz="3200" b="1" dirty="0" smtClean="0">
                <a:latin typeface="Arabica"/>
                <a:cs typeface="Arabica"/>
              </a:rPr>
              <a:t> </a:t>
            </a:r>
            <a:r>
              <a:rPr lang="en-US" sz="3200" b="1" dirty="0" smtClean="0">
                <a:solidFill>
                  <a:srgbClr val="AA5FFF"/>
                </a:solidFill>
                <a:latin typeface="Arabica"/>
                <a:cs typeface="Arabica"/>
              </a:rPr>
              <a:t>s</a:t>
            </a:r>
            <a:r>
              <a:rPr lang="en-US" sz="3200" b="1" dirty="0" smtClean="0">
                <a:latin typeface="Arabica"/>
                <a:cs typeface="Arabica"/>
              </a:rPr>
              <a:t>ystem </a:t>
            </a:r>
            <a:r>
              <a:rPr lang="en-US" sz="3200" b="1" dirty="0" smtClean="0">
                <a:solidFill>
                  <a:srgbClr val="AA5FFF"/>
                </a:solidFill>
                <a:latin typeface="Arabica"/>
                <a:cs typeface="Arabica"/>
              </a:rPr>
              <a:t>r</a:t>
            </a:r>
            <a:r>
              <a:rPr lang="en-US" sz="3200" b="1" dirty="0" smtClean="0">
                <a:latin typeface="Arabica"/>
                <a:cs typeface="Arabica"/>
              </a:rPr>
              <a:t>equirement </a:t>
            </a:r>
            <a:r>
              <a:rPr lang="en-US" sz="3200" b="1" dirty="0" smtClean="0">
                <a:solidFill>
                  <a:srgbClr val="AA5FFF"/>
                </a:solidFill>
                <a:latin typeface="Arabica"/>
                <a:cs typeface="Arabica"/>
              </a:rPr>
              <a:t>s</a:t>
            </a:r>
            <a:r>
              <a:rPr lang="en-US" sz="3200" b="1" dirty="0" smtClean="0">
                <a:latin typeface="Arabica"/>
                <a:cs typeface="Arabica"/>
              </a:rPr>
              <a:t>pecification : </a:t>
            </a:r>
            <a:r>
              <a:rPr lang="en-US" sz="2800" spc="200" dirty="0" smtClean="0">
                <a:latin typeface="MAW "/>
                <a:cs typeface="MAW "/>
              </a:rPr>
              <a:t>136 </a:t>
            </a:r>
            <a:r>
              <a:rPr lang="en-US" sz="2800" spc="200" dirty="0">
                <a:latin typeface="MAW "/>
                <a:cs typeface="MAW "/>
              </a:rPr>
              <a:t>S</a:t>
            </a:r>
            <a:r>
              <a:rPr lang="en-US" sz="2800" spc="200" dirty="0" smtClean="0">
                <a:latin typeface="MAW "/>
                <a:cs typeface="MAW "/>
              </a:rPr>
              <a:t>RSs. </a:t>
            </a:r>
            <a:r>
              <a:rPr lang="en-US" sz="2800" b="1" spc="200" dirty="0" smtClean="0">
                <a:latin typeface="MAW "/>
                <a:cs typeface="MAW "/>
              </a:rPr>
              <a:t> </a:t>
            </a:r>
            <a:endParaRPr lang="en-US" sz="2800" b="1" spc="200" dirty="0">
              <a:latin typeface="MAW "/>
              <a:cs typeface="MAW 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943" y="1571903"/>
            <a:ext cx="240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Arabica"/>
                <a:cs typeface="Arabica"/>
              </a:rPr>
              <a:t>84</a:t>
            </a:r>
            <a:r>
              <a:rPr lang="en-US" sz="4800" b="1" dirty="0" smtClean="0">
                <a:latin typeface="Arabica"/>
                <a:cs typeface="Arabica"/>
              </a:rPr>
              <a:t> URS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4455" y="3779035"/>
            <a:ext cx="240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Arabica"/>
                <a:cs typeface="Arabica"/>
              </a:rPr>
              <a:t>242</a:t>
            </a:r>
            <a:r>
              <a:rPr lang="en-US" sz="4800" b="1" dirty="0" smtClean="0">
                <a:latin typeface="Arabica"/>
                <a:cs typeface="Arabica"/>
              </a:rPr>
              <a:t> </a:t>
            </a:r>
            <a:r>
              <a:rPr lang="en-US" sz="4800" b="1" dirty="0" err="1">
                <a:latin typeface="Arabica"/>
                <a:cs typeface="Arabica"/>
              </a:rPr>
              <a:t>s</a:t>
            </a:r>
            <a:r>
              <a:rPr lang="en-US" sz="4800" b="1" dirty="0" err="1" smtClean="0">
                <a:latin typeface="Arabica"/>
                <a:cs typeface="Arabica"/>
              </a:rPr>
              <a:t>RS</a:t>
            </a:r>
            <a:endParaRPr lang="en-US" sz="48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377084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4553" y="1905578"/>
            <a:ext cx="5773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abica"/>
                <a:cs typeface="Arabica"/>
              </a:rPr>
              <a:t>M</a:t>
            </a:r>
            <a:r>
              <a:rPr lang="en-US" sz="3200" b="1" dirty="0" smtClean="0">
                <a:latin typeface="Arabica"/>
                <a:cs typeface="Arabica"/>
              </a:rPr>
              <a:t>-URS-20: </a:t>
            </a:r>
            <a:r>
              <a:rPr lang="en-US" sz="2800" spc="200" dirty="0">
                <a:latin typeface="MAW "/>
                <a:cs typeface="MAW "/>
              </a:rPr>
              <a:t>The </a:t>
            </a:r>
            <a:r>
              <a:rPr lang="en-US" sz="2800" spc="200" dirty="0" smtClean="0">
                <a:latin typeface="MAW "/>
                <a:cs typeface="MAW "/>
              </a:rPr>
              <a:t>user shops that exist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in database by choosing a category. </a:t>
            </a:r>
            <a:r>
              <a:rPr lang="en-US" sz="2800" b="1" spc="200" dirty="0" smtClean="0">
                <a:latin typeface="MAW "/>
                <a:cs typeface="MAW "/>
              </a:rPr>
              <a:t> </a:t>
            </a:r>
            <a:endParaRPr lang="en-US" sz="2800" b="1" spc="200" dirty="0">
              <a:latin typeface="MAW "/>
              <a:cs typeface="MAW 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6354" y="302900"/>
            <a:ext cx="519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URS &amp; URS Description</a:t>
            </a:r>
            <a:endParaRPr lang="en-US" sz="4000" b="1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4556" y="3084735"/>
            <a:ext cx="192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Input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8342" y="3052585"/>
            <a:ext cx="192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output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2" name="Picture 1" descr="click_flat_icon_web_icon_png_circle_icon_click_png_click_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56" y="3854246"/>
            <a:ext cx="1927486" cy="1927486"/>
          </a:xfrm>
          <a:prstGeom prst="rect">
            <a:avLst/>
          </a:prstGeom>
        </p:spPr>
      </p:pic>
      <p:pic>
        <p:nvPicPr>
          <p:cNvPr id="11" name="Picture 10" descr="market_store_cafe_local_shop_commerce_retail_shopping_grocery_facade_fastfood_small_building_restaurant_sale_product_flat_design_icon-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54" y="3816825"/>
            <a:ext cx="1980974" cy="198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0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3" name="Picture 2" descr="Screen Shot 2557-10-28 at 11.32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29" y="534540"/>
            <a:ext cx="6209723" cy="61466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5447" y="-32150"/>
            <a:ext cx="3017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abica"/>
                <a:cs typeface="Arabica"/>
              </a:rPr>
              <a:t>M</a:t>
            </a:r>
            <a:r>
              <a:rPr lang="en-US" sz="3600" b="1" dirty="0" smtClean="0">
                <a:latin typeface="Arabica"/>
                <a:cs typeface="Arabica"/>
              </a:rPr>
              <a:t>-urs-20</a:t>
            </a:r>
            <a:br>
              <a:rPr lang="en-US" sz="3600" b="1" dirty="0" smtClean="0">
                <a:latin typeface="Arabica"/>
                <a:cs typeface="Arabica"/>
              </a:rPr>
            </a:br>
            <a:r>
              <a:rPr lang="en-US" sz="3600" b="1" dirty="0" smtClean="0">
                <a:latin typeface="Arabica"/>
                <a:cs typeface="Arabica"/>
              </a:rPr>
              <a:t>description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10614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3" name="Picture 2" descr="Screen Shot 2557-10-28 at 11.32.1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80" y="32150"/>
            <a:ext cx="4377453" cy="6822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8105" y="194382"/>
            <a:ext cx="5194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Activity diagram</a:t>
            </a:r>
          </a:p>
          <a:p>
            <a:pPr algn="ctr"/>
            <a:r>
              <a:rPr lang="en-US" sz="3600" b="1" dirty="0">
                <a:latin typeface="Arabica"/>
                <a:cs typeface="Arabica"/>
              </a:rPr>
              <a:t>M</a:t>
            </a:r>
            <a:r>
              <a:rPr lang="en-US" sz="3600" b="1" dirty="0" smtClean="0">
                <a:latin typeface="Arabica"/>
                <a:cs typeface="Arabica"/>
              </a:rPr>
              <a:t>-AD-20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5985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6604" y="145700"/>
            <a:ext cx="1797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SRS</a:t>
            </a:r>
            <a:endParaRPr lang="en-US" sz="4400" b="1" dirty="0">
              <a:latin typeface="Arabica"/>
              <a:cs typeface="Arabica"/>
            </a:endParaRPr>
          </a:p>
        </p:txBody>
      </p:sp>
      <p:pic>
        <p:nvPicPr>
          <p:cNvPr id="3" name="Picture 2" descr="Screen Shot 2557-10-28 at 11.45.1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2007429"/>
            <a:ext cx="8665698" cy="30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4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Flat-Pencil-and-Ruler-PS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2739" y="215310"/>
            <a:ext cx="619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Design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1077" y="2128351"/>
            <a:ext cx="8942853" cy="3647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System Architecture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Class Diagram and Description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Sequence Diagram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Database Design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User Interface Design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Traceability Record</a:t>
            </a:r>
          </a:p>
        </p:txBody>
      </p:sp>
    </p:spTree>
    <p:extLst>
      <p:ext uri="{BB962C8B-B14F-4D97-AF65-F5344CB8AC3E}">
        <p14:creationId xmlns:p14="http://schemas.microsoft.com/office/powerpoint/2010/main" val="184430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10186636_3599572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59" y="1387779"/>
            <a:ext cx="820888" cy="919395"/>
          </a:xfrm>
          <a:prstGeom prst="rect">
            <a:avLst/>
          </a:prstGeom>
        </p:spPr>
      </p:pic>
      <p:pic>
        <p:nvPicPr>
          <p:cNvPr id="7" name="Picture 6" descr="1406045_3964714_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7" y="2429577"/>
            <a:ext cx="820888" cy="919395"/>
          </a:xfrm>
          <a:prstGeom prst="rect">
            <a:avLst/>
          </a:prstGeom>
        </p:spPr>
      </p:pic>
      <p:pic>
        <p:nvPicPr>
          <p:cNvPr id="9" name="Picture 8" descr="1981682_16262052_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7" y="3448661"/>
            <a:ext cx="820888" cy="919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76857" y="4271711"/>
            <a:ext cx="1108268" cy="461665"/>
          </a:xfrm>
          <a:prstGeom prst="rect">
            <a:avLst/>
          </a:prstGeom>
          <a:solidFill>
            <a:srgbClr val="FF80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ketch Rockwell"/>
                <a:cs typeface="Sketch Rockwell"/>
              </a:rPr>
              <a:t>JSON</a:t>
            </a:r>
            <a:endParaRPr lang="en-US" sz="2400" b="1" dirty="0">
              <a:solidFill>
                <a:schemeClr val="bg1"/>
              </a:solidFill>
              <a:latin typeface="Sketch Rockwell"/>
              <a:cs typeface="Sketch Rockwell"/>
            </a:endParaRPr>
          </a:p>
        </p:txBody>
      </p:sp>
      <p:pic>
        <p:nvPicPr>
          <p:cNvPr id="11" name="Picture 10" descr="database-2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42" y="4990164"/>
            <a:ext cx="1454119" cy="1454119"/>
          </a:xfrm>
          <a:prstGeom prst="rect">
            <a:avLst/>
          </a:prstGeom>
        </p:spPr>
      </p:pic>
      <p:pic>
        <p:nvPicPr>
          <p:cNvPr id="13" name="Picture 12" descr="phone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09" y="1360255"/>
            <a:ext cx="3192635" cy="29923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9162" y="5564452"/>
            <a:ext cx="176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Sketch Rockwell"/>
                <a:cs typeface="Sketch Rockwell"/>
              </a:rPr>
              <a:t>My SQL</a:t>
            </a:r>
            <a:endParaRPr lang="en-US" sz="2400" b="1" dirty="0">
              <a:latin typeface="Sketch Rockwell"/>
              <a:cs typeface="Sketch Rockwel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51809" y="1843249"/>
            <a:ext cx="75186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51809" y="2894043"/>
            <a:ext cx="76726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951809" y="3916354"/>
            <a:ext cx="75186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1547" y="4244134"/>
            <a:ext cx="0" cy="723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852136" y="4244136"/>
            <a:ext cx="0" cy="7231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92032" y="436805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request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37163" y="436564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response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94324" y="6290597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00" dirty="0">
                <a:latin typeface="MAW "/>
                <a:cs typeface="MAW "/>
              </a:rPr>
              <a:t>S</a:t>
            </a:r>
            <a:r>
              <a:rPr lang="en-US" sz="2400" b="1" spc="100" dirty="0" smtClean="0">
                <a:latin typeface="MAW "/>
                <a:cs typeface="MAW "/>
              </a:rPr>
              <a:t>erver</a:t>
            </a:r>
            <a:endParaRPr lang="en-US" sz="2400" b="1" spc="100" dirty="0">
              <a:latin typeface="MAW "/>
              <a:cs typeface="MAW 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03968" y="1657187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 smtClean="0">
                <a:latin typeface="MAW "/>
                <a:cs typeface="MAW "/>
              </a:rPr>
              <a:t>Visitors</a:t>
            </a:r>
            <a:endParaRPr lang="en-US" sz="2000" b="1" spc="100" dirty="0">
              <a:latin typeface="MAW "/>
              <a:cs typeface="MAW 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01284" y="2692491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>
                <a:latin typeface="MAW "/>
                <a:cs typeface="MAW "/>
              </a:rPr>
              <a:t>B</a:t>
            </a:r>
            <a:r>
              <a:rPr lang="en-US" sz="2000" b="1" spc="100" dirty="0" smtClean="0">
                <a:latin typeface="MAW "/>
                <a:cs typeface="MAW "/>
              </a:rPr>
              <a:t>loggers</a:t>
            </a:r>
            <a:endParaRPr lang="en-US" sz="2000" b="1" spc="100" dirty="0">
              <a:latin typeface="MAW "/>
              <a:cs typeface="MAW 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11410" y="3714802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 smtClean="0">
                <a:latin typeface="MAW "/>
                <a:cs typeface="MAW "/>
              </a:rPr>
              <a:t>Shopkeepers</a:t>
            </a:r>
            <a:endParaRPr lang="en-US" sz="2000" b="1" spc="100" dirty="0">
              <a:latin typeface="MAW "/>
              <a:cs typeface="MAW "/>
            </a:endParaRPr>
          </a:p>
        </p:txBody>
      </p:sp>
      <p:pic>
        <p:nvPicPr>
          <p:cNvPr id="4" name="Picture 3" descr="imac-2x.png"/>
          <p:cNvPicPr>
            <a:picLocks noChangeAspect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" contras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1" y="4514446"/>
            <a:ext cx="2663103" cy="2204143"/>
          </a:xfrm>
          <a:prstGeom prst="rect">
            <a:avLst/>
          </a:prstGeom>
        </p:spPr>
      </p:pic>
      <p:pic>
        <p:nvPicPr>
          <p:cNvPr id="10" name="Picture 9" descr="ggapi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32" y="1327574"/>
            <a:ext cx="1336156" cy="1336156"/>
          </a:xfrm>
          <a:prstGeom prst="rect">
            <a:avLst/>
          </a:prstGeom>
        </p:spPr>
      </p:pic>
      <p:pic>
        <p:nvPicPr>
          <p:cNvPr id="12" name="Picture 11" descr="facebook-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526" y="2915261"/>
            <a:ext cx="867422" cy="867422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392579" y="2011142"/>
            <a:ext cx="76726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377079" y="3417681"/>
            <a:ext cx="75186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546848" y="5365135"/>
            <a:ext cx="117231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606555" y="5858307"/>
            <a:ext cx="111260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239068" y="1843249"/>
            <a:ext cx="0" cy="2524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9068" y="1843249"/>
            <a:ext cx="8622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222155" y="2894043"/>
            <a:ext cx="8622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02699" y="1522084"/>
            <a:ext cx="699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AW "/>
                <a:cs typeface="MAW "/>
              </a:rPr>
              <a:t>Explore</a:t>
            </a:r>
            <a:endParaRPr lang="en-US" sz="1600" dirty="0">
              <a:latin typeface="MAW "/>
              <a:cs typeface="MAW 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21803" y="2554889"/>
            <a:ext cx="74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AW "/>
                <a:cs typeface="MAW "/>
              </a:rPr>
              <a:t>Manage</a:t>
            </a:r>
            <a:endParaRPr lang="en-US" sz="1600" dirty="0">
              <a:latin typeface="MAW "/>
              <a:cs typeface="MAW 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06556" y="6075153"/>
            <a:ext cx="1108268" cy="461665"/>
          </a:xfrm>
          <a:prstGeom prst="rect">
            <a:avLst/>
          </a:prstGeom>
          <a:solidFill>
            <a:srgbClr val="FF80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ketch Rockwell"/>
                <a:cs typeface="Sketch Rockwell"/>
              </a:rPr>
              <a:t>JSON</a:t>
            </a:r>
            <a:endParaRPr lang="en-US" sz="2400" b="1" dirty="0">
              <a:solidFill>
                <a:schemeClr val="bg1"/>
              </a:solidFill>
              <a:latin typeface="Sketch Rockwell"/>
              <a:cs typeface="Sketch Rockwel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39218" y="498525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request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04528" y="547348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response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9784" y="236493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00" dirty="0" smtClean="0">
                <a:latin typeface="MAW "/>
                <a:cs typeface="MAW "/>
              </a:rPr>
              <a:t>Google Maps API</a:t>
            </a:r>
            <a:endParaRPr lang="en-US" b="1" spc="100" dirty="0">
              <a:latin typeface="MAW "/>
              <a:cs typeface="MAW 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31759" y="3735901"/>
            <a:ext cx="1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00" dirty="0" smtClean="0">
                <a:latin typeface="MAW "/>
                <a:cs typeface="MAW "/>
              </a:rPr>
              <a:t>Facebook</a:t>
            </a:r>
            <a:endParaRPr lang="en-US" b="1" spc="100" dirty="0">
              <a:latin typeface="MAW "/>
              <a:cs typeface="MAW 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78985" y="280850"/>
            <a:ext cx="356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Architecture</a:t>
            </a:r>
            <a:endParaRPr lang="en-US" sz="4000" b="1" dirty="0">
              <a:latin typeface="Arabica"/>
              <a:cs typeface="Arab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0170" y="5035392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Sketch Rockwell"/>
                <a:cs typeface="Sketch Rockwell"/>
              </a:rPr>
              <a:t>HanDIYcraft</a:t>
            </a:r>
            <a:endParaRPr lang="en-US" sz="2400" b="1" dirty="0">
              <a:latin typeface="Sketch Rockwell"/>
              <a:cs typeface="Sketch Rockwel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12286" y="2439929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Sketch Rockwell"/>
                <a:cs typeface="Sketch Rockwell"/>
              </a:rPr>
              <a:t>HanDIYcraft</a:t>
            </a:r>
            <a:endParaRPr lang="en-US" sz="2400" b="1" dirty="0">
              <a:latin typeface="Sketch Rockwell"/>
              <a:cs typeface="Sketch 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24666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92" y="2662044"/>
            <a:ext cx="8833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Introduction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assDiagra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36" y="-325284"/>
            <a:ext cx="7663456" cy="7663456"/>
          </a:xfrm>
          <a:prstGeom prst="rect">
            <a:avLst/>
          </a:prstGeom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58185" y="1002155"/>
            <a:ext cx="200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Class </a:t>
            </a: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diagram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33256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6750" y="321055"/>
            <a:ext cx="61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Class Diagram Description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4" name="Picture 3" descr="Screen Shot 2557-10-28 at 12.03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7" y="1384727"/>
            <a:ext cx="7033902" cy="55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7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9465" y="336107"/>
            <a:ext cx="3769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Sequence diagram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9" name="Picture 8" descr="imac-2x.png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31" y="385756"/>
            <a:ext cx="969334" cy="802279"/>
          </a:xfrm>
          <a:prstGeom prst="rect">
            <a:avLst/>
          </a:prstGeom>
        </p:spPr>
      </p:pic>
      <p:pic>
        <p:nvPicPr>
          <p:cNvPr id="2" name="Picture 1" descr="Screen Shot 2557-10-28 at 12.07.1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0" y="1440020"/>
            <a:ext cx="8946221" cy="541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8" name="Picture 7" descr="phone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7" y="190441"/>
            <a:ext cx="1097433" cy="1028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9465" y="336107"/>
            <a:ext cx="3769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Sequence diagram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Screen Shot 2557-10-28 at 12.05.0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" y="1445868"/>
            <a:ext cx="9144000" cy="53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7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R 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008" y="117316"/>
            <a:ext cx="9911216" cy="7078726"/>
          </a:xfrm>
          <a:prstGeom prst="rect">
            <a:avLst/>
          </a:prstGeom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1475" y="305567"/>
            <a:ext cx="356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Database design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91089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9" name="Picture 8" descr="imac-2x.png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79" y="396585"/>
            <a:ext cx="969334" cy="8022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4513" y="328092"/>
            <a:ext cx="562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User interface design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4" name="Picture 3" descr="Screen Shot 2557-10-28 at 12.12.5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32" y="1597729"/>
            <a:ext cx="7379509" cy="501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8" name="Picture 7" descr="phone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13" y="190441"/>
            <a:ext cx="1097433" cy="10285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4513" y="328092"/>
            <a:ext cx="562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User interface design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3" name="Picture 2" descr="Screen Shot 2557-10-28 at 12.1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85" y="1446750"/>
            <a:ext cx="3823069" cy="53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8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83424" y="311175"/>
            <a:ext cx="773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Construction</a:t>
            </a:r>
            <a:endParaRPr lang="en-US" sz="48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659544" y="1608705"/>
            <a:ext cx="4400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SRS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requirement specification] </a:t>
            </a:r>
            <a:endParaRPr lang="en-US" sz="4800" spc="200" dirty="0">
              <a:latin typeface="MAW "/>
              <a:cs typeface="MAW "/>
            </a:endParaRPr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4407651" y="1604770"/>
            <a:ext cx="3697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SDD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design document] </a:t>
            </a:r>
            <a:endParaRPr lang="en-US" sz="3200" spc="200" dirty="0">
              <a:latin typeface="MAW "/>
              <a:cs typeface="MAW "/>
            </a:endParaRPr>
          </a:p>
        </p:txBody>
      </p:sp>
      <p:pic>
        <p:nvPicPr>
          <p:cNvPr id="6" name="Picture 5" descr="phon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23" y="3443479"/>
            <a:ext cx="3192635" cy="2992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7453" y="4670614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200" dirty="0" smtClean="0">
                <a:latin typeface="MAW "/>
                <a:cs typeface="MAW "/>
              </a:rPr>
              <a:t>HanDIYcraft</a:t>
            </a:r>
            <a:endParaRPr lang="en-US" sz="2400" b="1" spc="200" dirty="0">
              <a:latin typeface="MAW "/>
              <a:cs typeface="MAW "/>
            </a:endParaRPr>
          </a:p>
        </p:txBody>
      </p:sp>
      <p:pic>
        <p:nvPicPr>
          <p:cNvPr id="10" name="Picture 9" descr="imac-2x.png"/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" contras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2" y="3945172"/>
            <a:ext cx="2663103" cy="2204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3398" y="4477970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latin typeface="MAW "/>
                <a:cs typeface="MAW "/>
              </a:rPr>
              <a:t>HanDIYcraft</a:t>
            </a:r>
            <a:endParaRPr lang="en-US" sz="2400" b="1" spc="300" dirty="0">
              <a:latin typeface="MAW "/>
              <a:cs typeface="MAW "/>
            </a:endParaRPr>
          </a:p>
        </p:txBody>
      </p:sp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-Pencil-and-Ruler-P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2739" y="215310"/>
            <a:ext cx="6481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Testing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5" name="Picture 4" descr="wht_box.jpg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9000"/>
                    </a14:imgEffect>
                    <a14:imgEffect>
                      <a14:brightnessContrast bright="2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42" y="1629340"/>
            <a:ext cx="2314574" cy="2307903"/>
          </a:xfrm>
          <a:prstGeom prst="rect">
            <a:avLst/>
          </a:prstGeom>
        </p:spPr>
      </p:pic>
      <p:pic>
        <p:nvPicPr>
          <p:cNvPr id="3" name="Picture 2" descr="BLACKBO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66" y="4067908"/>
            <a:ext cx="1679433" cy="1750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3929" y="1596489"/>
            <a:ext cx="6076445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Test Plan</a:t>
            </a:r>
          </a:p>
          <a:p>
            <a:pPr marL="1485900" lvl="2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Unit Testing</a:t>
            </a:r>
          </a:p>
          <a:p>
            <a:pPr lvl="2"/>
            <a:endParaRPr lang="en-US" sz="3600" spc="200" dirty="0" smtClean="0">
              <a:latin typeface="MAW "/>
              <a:cs typeface="MAW "/>
            </a:endParaRPr>
          </a:p>
          <a:p>
            <a:pPr lvl="2"/>
            <a:endParaRPr lang="en-US" sz="2400" spc="200" dirty="0" smtClean="0">
              <a:latin typeface="MAW "/>
              <a:cs typeface="MAW "/>
            </a:endParaRPr>
          </a:p>
          <a:p>
            <a:pPr marL="1485900" lvl="2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System Testing</a:t>
            </a:r>
            <a:endParaRPr lang="en-US" sz="3600" spc="200" dirty="0">
              <a:latin typeface="MAW "/>
              <a:cs typeface="MAW "/>
            </a:endParaRPr>
          </a:p>
          <a:p>
            <a:endParaRPr lang="en-US" sz="3600" spc="200" dirty="0" smtClean="0">
              <a:latin typeface="MAW "/>
              <a:cs typeface="MAW "/>
            </a:endParaRPr>
          </a:p>
          <a:p>
            <a:endParaRPr lang="en-US" sz="36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Test Record</a:t>
            </a:r>
            <a:endParaRPr lang="en-US" sz="3600" spc="200" dirty="0">
              <a:latin typeface="MAW "/>
              <a:cs typeface="MAW "/>
            </a:endParaRPr>
          </a:p>
          <a:p>
            <a:endParaRPr lang="en-US" sz="300" spc="200" dirty="0" smtClean="0">
              <a:latin typeface="MAW "/>
              <a:cs typeface="MAW 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381375" y="2787714"/>
            <a:ext cx="1238250" cy="5545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latin typeface="MAW "/>
                <a:cs typeface="MAW "/>
              </a:rPr>
              <a:t>Input</a:t>
            </a:r>
            <a:endParaRPr lang="en-US" spc="300" dirty="0">
              <a:latin typeface="MAW "/>
              <a:cs typeface="MAW 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311900" y="2781428"/>
            <a:ext cx="1238250" cy="5545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latin typeface="MAW "/>
                <a:cs typeface="MAW "/>
              </a:rPr>
              <a:t>Output</a:t>
            </a:r>
            <a:endParaRPr lang="en-US" spc="300" dirty="0">
              <a:latin typeface="MAW "/>
              <a:cs typeface="MAW 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466974" y="4686364"/>
            <a:ext cx="1238250" cy="5545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latin typeface="MAW "/>
                <a:cs typeface="MAW "/>
              </a:rPr>
              <a:t>Input</a:t>
            </a:r>
            <a:endParaRPr lang="en-US" spc="300" dirty="0">
              <a:latin typeface="MAW "/>
              <a:cs typeface="MAW 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97499" y="4680078"/>
            <a:ext cx="1238250" cy="5545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latin typeface="MAW "/>
                <a:cs typeface="MAW "/>
              </a:rPr>
              <a:t>Output</a:t>
            </a:r>
            <a:endParaRPr lang="en-US" spc="300" dirty="0">
              <a:latin typeface="MAW "/>
              <a:cs typeface="MAW "/>
            </a:endParaRPr>
          </a:p>
        </p:txBody>
      </p:sp>
      <p:pic>
        <p:nvPicPr>
          <p:cNvPr id="13" name="Picture 12" descr="390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7" y="1704890"/>
            <a:ext cx="1082824" cy="10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0" y="3346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Unit test case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5" name="Picture 4" descr="Screen Shot 2557-10-28 at 12.16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4" y="1971010"/>
            <a:ext cx="8541409" cy="391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9" name="Picture 8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7" name="Picture 6" descr="di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1" y="841495"/>
            <a:ext cx="4600575" cy="3067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0748" y="3070271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smtClean="0">
                <a:solidFill>
                  <a:srgbClr val="FE368E"/>
                </a:solidFill>
                <a:latin typeface="BoB"/>
                <a:cs typeface="BoB"/>
              </a:rPr>
              <a:t>DO</a:t>
            </a:r>
            <a:endParaRPr lang="en-US" sz="3600" spc="600" dirty="0">
              <a:solidFill>
                <a:srgbClr val="FE368E"/>
              </a:solidFill>
              <a:latin typeface="BoB"/>
              <a:cs typeface="BoB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1423" y="3030987"/>
            <a:ext cx="123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BoB"/>
                <a:cs typeface="BoB"/>
              </a:rPr>
              <a:t>It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BoB"/>
              <a:cs typeface="BoB"/>
            </a:endParaRPr>
          </a:p>
        </p:txBody>
      </p:sp>
      <p:pic>
        <p:nvPicPr>
          <p:cNvPr id="13" name="Picture 12" descr="7-Expenses-You-Can-Cut-to-Save-More-Money-by-Mikey-Rox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1" y="3994192"/>
            <a:ext cx="3878343" cy="29257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3321" y="3631849"/>
            <a:ext cx="379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9363"/>
                </a:solidFill>
                <a:latin typeface="BoB"/>
                <a:cs typeface="BoB"/>
              </a:rPr>
              <a:t>Yourself</a:t>
            </a:r>
            <a:endParaRPr lang="en-US" sz="3600" dirty="0">
              <a:solidFill>
                <a:srgbClr val="FF9363"/>
              </a:solidFill>
              <a:latin typeface="BoB"/>
              <a:cs typeface="BoB"/>
            </a:endParaRPr>
          </a:p>
        </p:txBody>
      </p:sp>
      <p:pic>
        <p:nvPicPr>
          <p:cNvPr id="18" name="Picture 17" descr="5240ec35d3198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45" y="1625949"/>
            <a:ext cx="3835225" cy="49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8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0" y="3346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System test case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Screen Shot 2557-10-28 at 12.21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2" y="2025209"/>
            <a:ext cx="8102288" cy="405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2" name="Picture 1" descr="Screen Shot 2557-10-28 at 12.22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85" y="1061618"/>
            <a:ext cx="7104238" cy="51817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74978" y="305507"/>
            <a:ext cx="4638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System Test Case 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63258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5375" y="236661"/>
            <a:ext cx="2968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unit Test record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Screen Shot 2557-10-28 at 12.37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4" y="1822014"/>
            <a:ext cx="8778240" cy="32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5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3" name="Picture 2" descr="Screen Shot 2557-10-28 at 12.42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66" y="1219014"/>
            <a:ext cx="7982970" cy="53556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5375" y="236661"/>
            <a:ext cx="2968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System Test record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25256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2" y="2130345"/>
            <a:ext cx="8833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Software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Demo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6183" y="207289"/>
            <a:ext cx="5797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Demo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rogress2 Demo fin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52330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5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2" y="2130345"/>
            <a:ext cx="8833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Mistakes and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Problems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0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pic>
        <p:nvPicPr>
          <p:cNvPr id="2" name="Picture 1" descr="Pictur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81" y="2229172"/>
            <a:ext cx="2561869" cy="31417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1158" y="2229172"/>
            <a:ext cx="41772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Carelessness and </a:t>
            </a:r>
            <a:r>
              <a:rPr lang="th-TH" sz="4800" b="1" dirty="0" smtClean="0">
                <a:latin typeface="Arabica"/>
                <a:cs typeface="Arabica"/>
              </a:rPr>
              <a:t/>
            </a:r>
            <a:br>
              <a:rPr lang="th-TH" sz="4800" b="1" dirty="0" smtClean="0">
                <a:latin typeface="Arabica"/>
                <a:cs typeface="Arabica"/>
              </a:rPr>
            </a:br>
            <a:r>
              <a:rPr lang="en-US" sz="4800" b="1" dirty="0" smtClean="0">
                <a:latin typeface="Arabica"/>
                <a:cs typeface="Arabica"/>
              </a:rPr>
              <a:t>Less technical knowledge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109030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9045" y="1943268"/>
            <a:ext cx="5000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Time Management</a:t>
            </a:r>
            <a:endParaRPr lang="en-US" sz="4800" b="1" dirty="0">
              <a:latin typeface="Arabica"/>
              <a:cs typeface="Arabica"/>
            </a:endParaRPr>
          </a:p>
        </p:txBody>
      </p:sp>
      <p:pic>
        <p:nvPicPr>
          <p:cNvPr id="3" name="Picture 2" descr="clock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80" y="2922392"/>
            <a:ext cx="3026139" cy="30261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329500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8" name="Picture 7" descr="fnal-570x4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0" y="3639835"/>
            <a:ext cx="3148030" cy="2518424"/>
          </a:xfrm>
          <a:prstGeom prst="rect">
            <a:avLst/>
          </a:prstGeom>
        </p:spPr>
      </p:pic>
      <p:pic>
        <p:nvPicPr>
          <p:cNvPr id="9" name="Picture 8" descr="Map_pin_location_marker_gps_world_navig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885" y="3934136"/>
            <a:ext cx="1894636" cy="1894636"/>
          </a:xfrm>
          <a:prstGeom prst="rect">
            <a:avLst/>
          </a:prstGeom>
        </p:spPr>
      </p:pic>
      <p:pic>
        <p:nvPicPr>
          <p:cNvPr id="10" name="Picture 9" descr="social-media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32" y="3918646"/>
            <a:ext cx="1894636" cy="1894636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2325557" y="2129268"/>
            <a:ext cx="1647788" cy="1028972"/>
          </a:xfrm>
          <a:prstGeom prst="wedgeRoundRectCallout">
            <a:avLst>
              <a:gd name="adj1" fmla="val 37518"/>
              <a:gd name="adj2" fmla="val 76048"/>
              <a:gd name="adj3" fmla="val 16667"/>
            </a:avLst>
          </a:prstGeom>
          <a:solidFill>
            <a:srgbClr val="FCEECA"/>
          </a:solidFill>
          <a:ln>
            <a:noFill/>
          </a:ln>
          <a:effectLst>
            <a:outerShdw blurRad="50800" dist="38100" dir="2700000" sx="102000" sy="102000" algn="tl" rotWithShape="0">
              <a:schemeClr val="bg1">
                <a:lumMod val="7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hlinkClick r:id="rId7" action="ppaction://hlinksldjump"/>
          </p:cNvPr>
          <p:cNvSpPr txBox="1"/>
          <p:nvPr/>
        </p:nvSpPr>
        <p:spPr>
          <a:xfrm>
            <a:off x="1886403" y="2307391"/>
            <a:ext cx="25598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abica"/>
                <a:cs typeface="Arabica"/>
              </a:rPr>
              <a:t>Mobile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4610416" y="1695557"/>
            <a:ext cx="1647788" cy="1028972"/>
          </a:xfrm>
          <a:prstGeom prst="wedgeRoundRectCallout">
            <a:avLst>
              <a:gd name="adj1" fmla="val -46138"/>
              <a:gd name="adj2" fmla="val 110671"/>
              <a:gd name="adj3" fmla="val 16667"/>
            </a:avLst>
          </a:prstGeom>
          <a:solidFill>
            <a:srgbClr val="FCEECA"/>
          </a:solidFill>
          <a:ln>
            <a:noFill/>
          </a:ln>
          <a:effectLst>
            <a:outerShdw blurRad="50800" dist="38100" dir="2700000" sx="102000" sy="102000" algn="tl" rotWithShape="0">
              <a:schemeClr val="bg1">
                <a:lumMod val="7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hlinkClick r:id="rId7" action="ppaction://hlinksldjump"/>
          </p:cNvPr>
          <p:cNvSpPr txBox="1"/>
          <p:nvPr/>
        </p:nvSpPr>
        <p:spPr>
          <a:xfrm>
            <a:off x="4162961" y="1901330"/>
            <a:ext cx="25598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abica"/>
                <a:cs typeface="Arabica"/>
              </a:rPr>
              <a:t>Web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39716" y="5725468"/>
            <a:ext cx="10755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shop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24179" y="5725468"/>
            <a:ext cx="8655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map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7533" y="5725468"/>
            <a:ext cx="2783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communication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5751" y="1267240"/>
            <a:ext cx="2798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 smtClean="0">
                <a:latin typeface="Arabica"/>
                <a:cs typeface="Arabica"/>
              </a:rPr>
              <a:t>“Change”</a:t>
            </a:r>
            <a:endParaRPr lang="en-US" sz="4800" spc="300" dirty="0">
              <a:latin typeface="Arabica"/>
              <a:cs typeface="Arab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2" name="Frame 1"/>
          <p:cNvSpPr/>
          <p:nvPr/>
        </p:nvSpPr>
        <p:spPr>
          <a:xfrm>
            <a:off x="522133" y="3543547"/>
            <a:ext cx="8214692" cy="2946576"/>
          </a:xfrm>
          <a:prstGeom prst="frame">
            <a:avLst>
              <a:gd name="adj1" fmla="val 3152"/>
            </a:avLst>
          </a:prstGeom>
          <a:solidFill>
            <a:srgbClr val="FF42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5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188 -0.18278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188 -0.18278 " pathEditMode="relative" ptsTypes="AA"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609 -0.15201 " pathEditMode="relative" ptsTypes="AA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609 -0.15201 " pathEditMode="relative" ptsTypes="A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/>
      <p:bldP spid="14" grpId="1"/>
      <p:bldP spid="15" grpId="0"/>
      <p:bldP spid="16" grpId="0"/>
      <p:bldP spid="17" grpId="0"/>
      <p:bldP spid="2" grpId="0" animBg="1"/>
      <p:bldP spid="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yar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2" y="3670893"/>
            <a:ext cx="4872259" cy="3283744"/>
          </a:xfrm>
          <a:prstGeom prst="rect">
            <a:avLst/>
          </a:prstGeom>
        </p:spPr>
      </p:pic>
      <p:pic>
        <p:nvPicPr>
          <p:cNvPr id="16" name="Picture 15" descr="10357994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7602"/>
            <a:ext cx="4552551" cy="3038828"/>
          </a:xfrm>
          <a:prstGeom prst="rect">
            <a:avLst/>
          </a:prstGeom>
          <a:effectLst/>
        </p:spPr>
      </p:pic>
      <p:pic>
        <p:nvPicPr>
          <p:cNvPr id="18" name="Picture 17" descr="slide-1109281152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71383" y="646481"/>
            <a:ext cx="2583658" cy="4022725"/>
          </a:xfrm>
          <a:prstGeom prst="rect">
            <a:avLst/>
          </a:prstGeom>
        </p:spPr>
      </p:pic>
      <p:pic>
        <p:nvPicPr>
          <p:cNvPr id="13" name="Picture 12" descr="m6HACrJqNGbAyN-j3pO5rVQ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67" y="1350525"/>
            <a:ext cx="2204721" cy="2583658"/>
          </a:xfrm>
          <a:prstGeom prst="rect">
            <a:avLst/>
          </a:prstGeom>
        </p:spPr>
      </p:pic>
      <p:pic>
        <p:nvPicPr>
          <p:cNvPr id="15" name="Picture 14" descr="PAP_Papers2_We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041"/>
            <a:ext cx="3852212" cy="2568142"/>
          </a:xfrm>
          <a:prstGeom prst="rect">
            <a:avLst/>
          </a:prstGeom>
        </p:spPr>
      </p:pic>
      <p:pic>
        <p:nvPicPr>
          <p:cNvPr id="8" name="Picture 7" descr="menubutton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22641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2596" y="1567944"/>
            <a:ext cx="7583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We couldn’t combine 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4800" b="1" dirty="0" smtClean="0">
                <a:latin typeface="Arabica"/>
                <a:cs typeface="Arabica"/>
              </a:rPr>
              <a:t>all the code on time 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3" name="Picture 2" descr="web_coding_website_code_programming_flat_icon-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62" y="3137291"/>
            <a:ext cx="3573555" cy="357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342" y="1807997"/>
            <a:ext cx="7583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No actual device to test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9" name="Picture 8" descr="phone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931" y="2638994"/>
            <a:ext cx="3906207" cy="36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2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951" y="1678468"/>
            <a:ext cx="88332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Progress 3</a:t>
            </a:r>
            <a:br>
              <a:rPr lang="en-US" sz="8000" b="1" spc="600" dirty="0" smtClean="0">
                <a:ln w="57150" cmpd="sng">
                  <a:noFill/>
                </a:ln>
                <a:latin typeface="DK Pusekatt"/>
                <a:cs typeface="DK Pusekatt"/>
              </a:rPr>
            </a:br>
            <a:r>
              <a:rPr lang="en-US" sz="80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(Show Pro) 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Plan</a:t>
            </a:r>
          </a:p>
        </p:txBody>
      </p:sp>
      <p:pic>
        <p:nvPicPr>
          <p:cNvPr id="3" name="Picture 2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75705" y="330810"/>
            <a:ext cx="3900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3478" y="1995933"/>
            <a:ext cx="2391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latin typeface="Arabica"/>
                <a:cs typeface="Arabica"/>
              </a:rPr>
              <a:t>Feature 3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Shop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management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(Web)</a:t>
            </a:r>
          </a:p>
        </p:txBody>
      </p:sp>
      <p:pic>
        <p:nvPicPr>
          <p:cNvPr id="9" name="Picture 8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2800" y="1128609"/>
            <a:ext cx="37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 smtClean="0">
                <a:latin typeface="Arabica"/>
                <a:cs typeface="Arabica"/>
              </a:rPr>
              <a:t>Version 0.3</a:t>
            </a:r>
            <a:endParaRPr lang="en-US" sz="4800" spc="300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5211" y="4349711"/>
            <a:ext cx="3360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latin typeface="Arabica"/>
                <a:cs typeface="Arabica"/>
              </a:rPr>
              <a:t>Feature 6</a:t>
            </a:r>
            <a:r>
              <a:rPr lang="en-US" sz="3600" b="1" dirty="0" smtClean="0">
                <a:latin typeface="Arabica"/>
                <a:cs typeface="Arabica"/>
              </a:rPr>
              <a:t>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Notification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management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(Mobile, Web)</a:t>
            </a:r>
            <a:endParaRPr lang="en-US" sz="2800" spc="200" dirty="0">
              <a:latin typeface="MAW "/>
              <a:cs typeface="MAW 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4787" y="4490691"/>
            <a:ext cx="35413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rabica"/>
                <a:cs typeface="Arabica"/>
              </a:rPr>
              <a:t>Feature 4 </a:t>
            </a:r>
          </a:p>
          <a:p>
            <a:pPr algn="ctr"/>
            <a:r>
              <a:rPr lang="en-US" sz="2800" spc="200" dirty="0" smtClean="0">
                <a:latin typeface="MAW "/>
                <a:cs typeface="MAW "/>
              </a:rPr>
              <a:t>Map management</a:t>
            </a:r>
          </a:p>
          <a:p>
            <a:pPr algn="ctr"/>
            <a:r>
              <a:rPr lang="en-US" sz="2800" spc="200" dirty="0" smtClean="0">
                <a:latin typeface="MAW "/>
                <a:cs typeface="MAW "/>
              </a:rPr>
              <a:t>(Mobile, Web)</a:t>
            </a:r>
          </a:p>
        </p:txBody>
      </p:sp>
      <p:pic>
        <p:nvPicPr>
          <p:cNvPr id="12" name="Picture 11" descr="fnal-570x4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719786"/>
            <a:ext cx="3351237" cy="2680990"/>
          </a:xfrm>
          <a:prstGeom prst="rect">
            <a:avLst/>
          </a:prstGeom>
        </p:spPr>
      </p:pic>
      <p:pic>
        <p:nvPicPr>
          <p:cNvPr id="13" name="Picture 12" descr="Map_pin_location_marker_gps_world_navigat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5" y="2227311"/>
            <a:ext cx="2179820" cy="2179820"/>
          </a:xfrm>
          <a:prstGeom prst="rect">
            <a:avLst/>
          </a:prstGeom>
        </p:spPr>
      </p:pic>
      <p:pic>
        <p:nvPicPr>
          <p:cNvPr id="14" name="Picture 13" descr="Screen Shot 2557-03-28 at 8.38.5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06" y="4400776"/>
            <a:ext cx="1976281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3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557-03-29 at 1.27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37" y="2483588"/>
            <a:ext cx="3134364" cy="31582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79117" y="382378"/>
            <a:ext cx="39564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Document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563" y="2451438"/>
            <a:ext cx="8942853" cy="3647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Project Plan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SRS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SDD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Test Plan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>
                <a:latin typeface="MAW "/>
                <a:cs typeface="MAW "/>
              </a:rPr>
              <a:t>Test R</a:t>
            </a:r>
            <a:r>
              <a:rPr lang="en-US" sz="3600" spc="200" dirty="0" smtClean="0">
                <a:latin typeface="MAW "/>
                <a:cs typeface="MAW "/>
              </a:rPr>
              <a:t>ecord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Traceability Record document</a:t>
            </a:r>
          </a:p>
        </p:txBody>
      </p:sp>
      <p:pic>
        <p:nvPicPr>
          <p:cNvPr id="9" name="Picture 8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6484" y="1219015"/>
            <a:ext cx="37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 smtClean="0">
                <a:latin typeface="Arabica"/>
                <a:cs typeface="Arabica"/>
              </a:rPr>
              <a:t>Version 3.0</a:t>
            </a:r>
            <a:endParaRPr lang="en-US" sz="4800" spc="300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6055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487" y="2360010"/>
            <a:ext cx="88332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Q</a:t>
            </a:r>
            <a:r>
              <a:rPr lang="en-US" sz="11500" b="1" spc="600" dirty="0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115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A</a:t>
            </a:r>
            <a:endParaRPr lang="en-US" sz="11500" b="1" spc="600" dirty="0" smtClean="0">
              <a:ln w="57150" cmpd="sng">
                <a:noFill/>
              </a:ln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348242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rl-thin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4172"/>
            <a:ext cx="5132036" cy="3418335"/>
          </a:xfrm>
          <a:prstGeom prst="rect">
            <a:avLst/>
          </a:prstGeom>
        </p:spPr>
      </p:pic>
      <p:pic>
        <p:nvPicPr>
          <p:cNvPr id="3" name="Picture 2" descr="thinking-lad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46" y="1391800"/>
            <a:ext cx="3194654" cy="4411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2860" y="1754053"/>
            <a:ext cx="453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latin typeface="Arabica"/>
                <a:cs typeface="Arabica"/>
              </a:rPr>
              <a:t>Where?</a:t>
            </a:r>
            <a:endParaRPr lang="en-US" sz="8800" b="1" dirty="0">
              <a:latin typeface="Arabica"/>
              <a:cs typeface="Arab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7407" y="3424173"/>
            <a:ext cx="33745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Arabica"/>
                <a:cs typeface="Arabica"/>
              </a:rPr>
              <a:t>material they want</a:t>
            </a:r>
            <a:endParaRPr lang="en-US" sz="6000" b="1" dirty="0">
              <a:latin typeface="Arabica"/>
              <a:cs typeface="Arabica"/>
            </a:endParaRPr>
          </a:p>
        </p:txBody>
      </p:sp>
      <p:pic>
        <p:nvPicPr>
          <p:cNvPr id="9" name="Picture 8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118169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65045" y="142186"/>
            <a:ext cx="2469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Users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10186636_3599572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7" y="2882610"/>
            <a:ext cx="2465311" cy="2761148"/>
          </a:xfrm>
          <a:prstGeom prst="rect">
            <a:avLst/>
          </a:prstGeom>
        </p:spPr>
      </p:pic>
      <p:pic>
        <p:nvPicPr>
          <p:cNvPr id="4" name="Picture 3" descr="1406045_3964714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69" y="2882610"/>
            <a:ext cx="2465311" cy="2761148"/>
          </a:xfrm>
          <a:prstGeom prst="rect">
            <a:avLst/>
          </a:prstGeom>
        </p:spPr>
      </p:pic>
      <p:pic>
        <p:nvPicPr>
          <p:cNvPr id="5" name="Picture 4" descr="1981682_16262052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57" y="2882610"/>
            <a:ext cx="2465310" cy="2761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893" y="5836640"/>
            <a:ext cx="188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visitor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5797" y="5836640"/>
            <a:ext cx="188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blogger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1757" y="5836640"/>
            <a:ext cx="2573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shopkeeper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6" name="Picture 5" descr="bluebub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65"/>
                    </a14:imgEffect>
                    <a14:imgEffect>
                      <a14:saturation sat="117000"/>
                    </a14:imgEffect>
                    <a14:imgEffect>
                      <a14:brightnessContrast bright="7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379">
            <a:off x="-60772" y="582468"/>
            <a:ext cx="3503941" cy="3503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87360">
            <a:off x="809196" y="162624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Explore tutorials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12" name="Picture 11" descr="redbub.png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3692">
            <a:off x="2862343" y="800681"/>
            <a:ext cx="2803412" cy="2803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74183" y="1537401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manage tutorials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0557" y="150634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send messages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17" name="Picture 16" descr="orngbub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652"/>
                    </a14:imgEffect>
                    <a14:imgEffect>
                      <a14:saturation sat="274000"/>
                    </a14:imgEffect>
                    <a14:imgEffect>
                      <a14:brightnessContrast bright="17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7416">
            <a:off x="6054425" y="847632"/>
            <a:ext cx="3039971" cy="30399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25287" y="1890863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manage </a:t>
            </a:r>
          </a:p>
          <a:p>
            <a:pPr algn="ctr"/>
            <a:r>
              <a:rPr lang="en-US" sz="2400" b="1" dirty="0" smtClean="0">
                <a:latin typeface="Arabica"/>
                <a:cs typeface="Arabica"/>
              </a:rPr>
              <a:t>shops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44557" y="1839389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send messages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5287" y="1839389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Search blogger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21" name="Picture 20" descr="menubutton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4183" y="1730959"/>
            <a:ext cx="1887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comment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3627" y="1532641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Explore shops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5" name="TextBox 24"/>
          <p:cNvSpPr txBox="1"/>
          <p:nvPr/>
        </p:nvSpPr>
        <p:spPr>
          <a:xfrm rot="336117">
            <a:off x="839752" y="163026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Share to facebook</a:t>
            </a:r>
            <a:endParaRPr lang="en-US" sz="24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96140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ctor-user-icon-modern-flat-design-file-eps-format-326185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6" y="1860692"/>
            <a:ext cx="2086725" cy="2156283"/>
          </a:xfrm>
          <a:prstGeom prst="rect">
            <a:avLst/>
          </a:prstGeom>
        </p:spPr>
      </p:pic>
      <p:pic>
        <p:nvPicPr>
          <p:cNvPr id="3" name="Picture 2" descr="Screen Shot 2557-03-28 at 2.59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32" y="1860692"/>
            <a:ext cx="1932665" cy="2267408"/>
          </a:xfrm>
          <a:prstGeom prst="rect">
            <a:avLst/>
          </a:prstGeom>
        </p:spPr>
      </p:pic>
      <p:pic>
        <p:nvPicPr>
          <p:cNvPr id="4" name="Picture 3" descr="fnal-570x4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27" y="1443551"/>
            <a:ext cx="3990686" cy="3192549"/>
          </a:xfrm>
          <a:prstGeom prst="rect">
            <a:avLst/>
          </a:prstGeom>
        </p:spPr>
      </p:pic>
      <p:pic>
        <p:nvPicPr>
          <p:cNvPr id="5" name="Picture 4" descr="Map_pin_location_marker_gps_world_navig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6" y="4640493"/>
            <a:ext cx="2179820" cy="2179820"/>
          </a:xfrm>
          <a:prstGeom prst="rect">
            <a:avLst/>
          </a:prstGeom>
        </p:spPr>
      </p:pic>
      <p:pic>
        <p:nvPicPr>
          <p:cNvPr id="6" name="Picture 5" descr="social-media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32" y="4640493"/>
            <a:ext cx="2103476" cy="2103476"/>
          </a:xfrm>
          <a:prstGeom prst="rect">
            <a:avLst/>
          </a:prstGeom>
        </p:spPr>
      </p:pic>
      <p:pic>
        <p:nvPicPr>
          <p:cNvPr id="7" name="Picture 6" descr="Screen Shot 2557-03-28 at 8.38.5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85" y="4640493"/>
            <a:ext cx="2037440" cy="1998997"/>
          </a:xfrm>
          <a:prstGeom prst="rect">
            <a:avLst/>
          </a:prstGeom>
        </p:spPr>
      </p:pic>
      <p:pic>
        <p:nvPicPr>
          <p:cNvPr id="8" name="Picture 7" descr="menubutton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4827" y="203352"/>
            <a:ext cx="3454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968" y="1312602"/>
            <a:ext cx="2625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Authorization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814" y="1311456"/>
            <a:ext cx="18877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tutorial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93329" y="1283315"/>
            <a:ext cx="10755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shop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2120" y="4139215"/>
            <a:ext cx="8655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map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8182" y="4103056"/>
            <a:ext cx="2783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communication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5605" y="4101881"/>
            <a:ext cx="22775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notification</a:t>
            </a:r>
            <a:endParaRPr lang="en-US" sz="3200" b="1" dirty="0">
              <a:latin typeface="Arabica"/>
              <a:cs typeface="Arabic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36069" y="2943015"/>
            <a:ext cx="5352004" cy="15489"/>
          </a:xfrm>
          <a:prstGeom prst="line">
            <a:avLst/>
          </a:prstGeom>
          <a:ln w="762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RiGGB7Li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512">
            <a:off x="4779093" y="5957240"/>
            <a:ext cx="863073" cy="863073"/>
          </a:xfrm>
          <a:prstGeom prst="rect">
            <a:avLst/>
          </a:prstGeom>
          <a:effectLst>
            <a:outerShdw blurRad="50800" dist="38100" dir="1278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</p:pic>
      <p:pic>
        <p:nvPicPr>
          <p:cNvPr id="27" name="Picture 26" descr="RiGGB7Li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4512">
            <a:off x="7460844" y="3414459"/>
            <a:ext cx="863073" cy="863073"/>
          </a:xfrm>
          <a:prstGeom prst="rect">
            <a:avLst/>
          </a:prstGeom>
          <a:effectLst>
            <a:outerShdw blurRad="50800" dist="38100" dir="12780000" algn="tl" rotWithShape="0">
              <a:schemeClr val="tx1">
                <a:lumMod val="75000"/>
                <a:lumOff val="2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79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1401" y="4373411"/>
            <a:ext cx="56478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abica"/>
                <a:cs typeface="Arabica"/>
              </a:rPr>
              <a:t>Share and communicate</a:t>
            </a:r>
            <a:endParaRPr lang="en-US" sz="54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9054" y="203352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Aims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3" name="Picture 2" descr="social_media_clu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0" y="3511741"/>
            <a:ext cx="3038449" cy="3027935"/>
          </a:xfrm>
          <a:prstGeom prst="rect">
            <a:avLst/>
          </a:prstGeom>
        </p:spPr>
      </p:pic>
      <p:pic>
        <p:nvPicPr>
          <p:cNvPr id="7" name="Picture 6" descr="small safari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24" y="1602204"/>
            <a:ext cx="2468576" cy="24111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840" y="2239287"/>
            <a:ext cx="564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abica"/>
                <a:cs typeface="Arabica"/>
              </a:rPr>
              <a:t>Explore tutorials</a:t>
            </a:r>
            <a:endParaRPr lang="en-US" sz="5400" b="1" dirty="0" smtClean="0">
              <a:latin typeface="Arabica"/>
              <a:cs typeface="Arabica"/>
            </a:endParaRPr>
          </a:p>
        </p:txBody>
      </p:sp>
      <p:pic>
        <p:nvPicPr>
          <p:cNvPr id="9" name="Picture 8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12148</TotalTime>
  <Words>427</Words>
  <Application>Microsoft Macintosh PowerPoint</Application>
  <PresentationFormat>On-screen Show (4:3)</PresentationFormat>
  <Paragraphs>237</Paragraphs>
  <Slides>55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pimchanok sripraphan</dc:creator>
  <cp:lastModifiedBy>pimchanok sripraphan</cp:lastModifiedBy>
  <cp:revision>468</cp:revision>
  <dcterms:created xsi:type="dcterms:W3CDTF">2014-03-09T09:43:21Z</dcterms:created>
  <dcterms:modified xsi:type="dcterms:W3CDTF">2014-10-29T04:14:52Z</dcterms:modified>
</cp:coreProperties>
</file>